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2"/>
  </p:notesMasterIdLst>
  <p:sldIdLst>
    <p:sldId id="1134" r:id="rId2"/>
    <p:sldId id="1135" r:id="rId3"/>
    <p:sldId id="1348" r:id="rId4"/>
    <p:sldId id="1347" r:id="rId5"/>
    <p:sldId id="1356" r:id="rId6"/>
    <p:sldId id="1136" r:id="rId7"/>
    <p:sldId id="1138" r:id="rId8"/>
    <p:sldId id="1139" r:id="rId9"/>
    <p:sldId id="1140" r:id="rId10"/>
    <p:sldId id="1342" r:id="rId11"/>
    <p:sldId id="1141" r:id="rId12"/>
    <p:sldId id="1350" r:id="rId13"/>
    <p:sldId id="1352" r:id="rId14"/>
    <p:sldId id="1353" r:id="rId15"/>
    <p:sldId id="1351" r:id="rId16"/>
    <p:sldId id="1354" r:id="rId17"/>
    <p:sldId id="1357" r:id="rId18"/>
    <p:sldId id="1358" r:id="rId19"/>
    <p:sldId id="1359" r:id="rId20"/>
    <p:sldId id="1370" r:id="rId21"/>
    <p:sldId id="1471" r:id="rId22"/>
    <p:sldId id="1349" r:id="rId23"/>
    <p:sldId id="1142" r:id="rId24"/>
    <p:sldId id="1143" r:id="rId25"/>
    <p:sldId id="1144" r:id="rId26"/>
    <p:sldId id="1146" r:id="rId27"/>
    <p:sldId id="1148" r:id="rId28"/>
    <p:sldId id="1150" r:id="rId29"/>
    <p:sldId id="1151" r:id="rId30"/>
    <p:sldId id="1152" r:id="rId31"/>
    <p:sldId id="1360" r:id="rId32"/>
    <p:sldId id="1361" r:id="rId33"/>
    <p:sldId id="1339" r:id="rId34"/>
    <p:sldId id="1154" r:id="rId35"/>
    <p:sldId id="1158" r:id="rId36"/>
    <p:sldId id="1159" r:id="rId37"/>
    <p:sldId id="1160" r:id="rId38"/>
    <p:sldId id="1161" r:id="rId39"/>
    <p:sldId id="1162" r:id="rId40"/>
    <p:sldId id="1163" r:id="rId41"/>
    <p:sldId id="1165" r:id="rId42"/>
    <p:sldId id="1166" r:id="rId43"/>
    <p:sldId id="1167" r:id="rId44"/>
    <p:sldId id="1168" r:id="rId45"/>
    <p:sldId id="1169" r:id="rId46"/>
    <p:sldId id="1172" r:id="rId47"/>
    <p:sldId id="1174" r:id="rId48"/>
    <p:sldId id="1175" r:id="rId49"/>
    <p:sldId id="1440" r:id="rId50"/>
    <p:sldId id="1441" r:id="rId51"/>
    <p:sldId id="1442" r:id="rId52"/>
    <p:sldId id="1443" r:id="rId53"/>
    <p:sldId id="1444" r:id="rId54"/>
    <p:sldId id="1445" r:id="rId55"/>
    <p:sldId id="1446" r:id="rId56"/>
    <p:sldId id="1447" r:id="rId57"/>
    <p:sldId id="1473" r:id="rId58"/>
    <p:sldId id="1176" r:id="rId59"/>
    <p:sldId id="1472" r:id="rId60"/>
    <p:sldId id="1178" r:id="rId61"/>
    <p:sldId id="1375" r:id="rId62"/>
    <p:sldId id="1376" r:id="rId63"/>
    <p:sldId id="1377" r:id="rId64"/>
    <p:sldId id="1378" r:id="rId65"/>
    <p:sldId id="1379" r:id="rId66"/>
    <p:sldId id="1380" r:id="rId67"/>
    <p:sldId id="1381" r:id="rId68"/>
    <p:sldId id="1382" r:id="rId69"/>
    <p:sldId id="1383" r:id="rId70"/>
    <p:sldId id="1401" r:id="rId71"/>
    <p:sldId id="1402" r:id="rId72"/>
    <p:sldId id="1403" r:id="rId73"/>
    <p:sldId id="1404" r:id="rId74"/>
    <p:sldId id="1405" r:id="rId75"/>
    <p:sldId id="1406" r:id="rId76"/>
    <p:sldId id="1407" r:id="rId77"/>
    <p:sldId id="1408" r:id="rId78"/>
    <p:sldId id="1409" r:id="rId79"/>
    <p:sldId id="1410" r:id="rId80"/>
    <p:sldId id="1411" r:id="rId81"/>
    <p:sldId id="1384" r:id="rId82"/>
    <p:sldId id="1448" r:id="rId83"/>
    <p:sldId id="1195" r:id="rId84"/>
    <p:sldId id="1196" r:id="rId85"/>
    <p:sldId id="1197" r:id="rId86"/>
    <p:sldId id="1371" r:id="rId87"/>
    <p:sldId id="1453" r:id="rId88"/>
    <p:sldId id="1372" r:id="rId89"/>
    <p:sldId id="1373" r:id="rId90"/>
    <p:sldId id="1374" r:id="rId91"/>
    <p:sldId id="1385" r:id="rId92"/>
    <p:sldId id="1386" r:id="rId93"/>
    <p:sldId id="1387" r:id="rId94"/>
    <p:sldId id="1214" r:id="rId95"/>
    <p:sldId id="1233" r:id="rId96"/>
    <p:sldId id="1234" r:id="rId97"/>
    <p:sldId id="1235" r:id="rId98"/>
    <p:sldId id="1236" r:id="rId99"/>
    <p:sldId id="1388" r:id="rId100"/>
    <p:sldId id="1389" r:id="rId101"/>
    <p:sldId id="1390" r:id="rId102"/>
    <p:sldId id="1391" r:id="rId103"/>
    <p:sldId id="1392" r:id="rId104"/>
    <p:sldId id="1393" r:id="rId105"/>
    <p:sldId id="1394" r:id="rId106"/>
    <p:sldId id="1395" r:id="rId107"/>
    <p:sldId id="1396" r:id="rId108"/>
    <p:sldId id="1397" r:id="rId109"/>
    <p:sldId id="1398" r:id="rId110"/>
    <p:sldId id="1399" r:id="rId111"/>
    <p:sldId id="1251" r:id="rId112"/>
    <p:sldId id="1252" r:id="rId113"/>
    <p:sldId id="1253" r:id="rId114"/>
    <p:sldId id="1412" r:id="rId115"/>
    <p:sldId id="1413" r:id="rId116"/>
    <p:sldId id="1414" r:id="rId117"/>
    <p:sldId id="1415" r:id="rId118"/>
    <p:sldId id="1416" r:id="rId119"/>
    <p:sldId id="1417" r:id="rId120"/>
    <p:sldId id="1418" r:id="rId121"/>
    <p:sldId id="1419" r:id="rId122"/>
    <p:sldId id="1420" r:id="rId123"/>
    <p:sldId id="1421" r:id="rId124"/>
    <p:sldId id="1422" r:id="rId125"/>
    <p:sldId id="1424" r:id="rId126"/>
    <p:sldId id="1423" r:id="rId127"/>
    <p:sldId id="1280" r:id="rId128"/>
    <p:sldId id="1282" r:id="rId129"/>
    <p:sldId id="1283" r:id="rId130"/>
    <p:sldId id="1284" r:id="rId131"/>
    <p:sldId id="1425" r:id="rId132"/>
    <p:sldId id="1426" r:id="rId133"/>
    <p:sldId id="1427" r:id="rId134"/>
    <p:sldId id="1428" r:id="rId135"/>
    <p:sldId id="1429" r:id="rId136"/>
    <p:sldId id="1430" r:id="rId137"/>
    <p:sldId id="1431" r:id="rId138"/>
    <p:sldId id="1432" r:id="rId139"/>
    <p:sldId id="1433" r:id="rId140"/>
    <p:sldId id="1434" r:id="rId141"/>
    <p:sldId id="1435" r:id="rId142"/>
    <p:sldId id="1436" r:id="rId143"/>
    <p:sldId id="1437" r:id="rId144"/>
    <p:sldId id="1438" r:id="rId145"/>
    <p:sldId id="1439" r:id="rId146"/>
    <p:sldId id="1449" r:id="rId147"/>
    <p:sldId id="1450" r:id="rId148"/>
    <p:sldId id="1451" r:id="rId149"/>
    <p:sldId id="1452" r:id="rId150"/>
    <p:sldId id="1300" r:id="rId151"/>
    <p:sldId id="1302" r:id="rId152"/>
    <p:sldId id="1303" r:id="rId153"/>
    <p:sldId id="1304" r:id="rId154"/>
    <p:sldId id="1455" r:id="rId155"/>
    <p:sldId id="1456" r:id="rId156"/>
    <p:sldId id="1457" r:id="rId157"/>
    <p:sldId id="1458" r:id="rId158"/>
    <p:sldId id="1459" r:id="rId159"/>
    <p:sldId id="1460" r:id="rId160"/>
    <p:sldId id="1461" r:id="rId161"/>
    <p:sldId id="1462" r:id="rId162"/>
    <p:sldId id="1463" r:id="rId163"/>
    <p:sldId id="1464" r:id="rId164"/>
    <p:sldId id="1465" r:id="rId165"/>
    <p:sldId id="1466" r:id="rId166"/>
    <p:sldId id="1467" r:id="rId167"/>
    <p:sldId id="1468" r:id="rId168"/>
    <p:sldId id="1469" r:id="rId169"/>
    <p:sldId id="1470" r:id="rId170"/>
    <p:sldId id="1337"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1:Introduction to ELK" id="{420CD393-EEFB-4C16-9E47-BAB7E0E61DC2}">
          <p14:sldIdLst>
            <p14:sldId id="1134"/>
            <p14:sldId id="1135"/>
            <p14:sldId id="1348"/>
            <p14:sldId id="1347"/>
            <p14:sldId id="1356"/>
            <p14:sldId id="1136"/>
            <p14:sldId id="1138"/>
            <p14:sldId id="1139"/>
            <p14:sldId id="1140"/>
            <p14:sldId id="1342"/>
            <p14:sldId id="1141"/>
            <p14:sldId id="1350"/>
            <p14:sldId id="1352"/>
            <p14:sldId id="1353"/>
            <p14:sldId id="1351"/>
            <p14:sldId id="1354"/>
            <p14:sldId id="1357"/>
            <p14:sldId id="1358"/>
            <p14:sldId id="1359"/>
            <p14:sldId id="1370"/>
            <p14:sldId id="1471"/>
          </p14:sldIdLst>
        </p14:section>
        <p14:section name="2: Overview of ES" id="{579290CD-0296-47C4-9BCF-FD22882B4B61}">
          <p14:sldIdLst>
            <p14:sldId id="1349"/>
            <p14:sldId id="1142"/>
            <p14:sldId id="1143"/>
            <p14:sldId id="1144"/>
            <p14:sldId id="1146"/>
            <p14:sldId id="1148"/>
            <p14:sldId id="1150"/>
            <p14:sldId id="1151"/>
            <p14:sldId id="1152"/>
            <p14:sldId id="1360"/>
            <p14:sldId id="1361"/>
            <p14:sldId id="1339"/>
            <p14:sldId id="1154"/>
            <p14:sldId id="1158"/>
            <p14:sldId id="1159"/>
            <p14:sldId id="1160"/>
            <p14:sldId id="1161"/>
            <p14:sldId id="1162"/>
            <p14:sldId id="1163"/>
            <p14:sldId id="1165"/>
            <p14:sldId id="1166"/>
            <p14:sldId id="1167"/>
            <p14:sldId id="1168"/>
            <p14:sldId id="1169"/>
            <p14:sldId id="1172"/>
            <p14:sldId id="1174"/>
            <p14:sldId id="1175"/>
            <p14:sldId id="1440"/>
            <p14:sldId id="1441"/>
            <p14:sldId id="1442"/>
            <p14:sldId id="1443"/>
            <p14:sldId id="1444"/>
            <p14:sldId id="1445"/>
            <p14:sldId id="1446"/>
            <p14:sldId id="1447"/>
            <p14:sldId id="1473"/>
            <p14:sldId id="1176"/>
            <p14:sldId id="1472"/>
          </p14:sldIdLst>
        </p14:section>
        <p14:section name="3:Overview of Logstash" id="{FEA7C477-046D-47EF-8B99-25B21D9EEFD0}">
          <p14:sldIdLst>
            <p14:sldId id="1178"/>
            <p14:sldId id="1375"/>
            <p14:sldId id="1376"/>
            <p14:sldId id="1377"/>
            <p14:sldId id="1378"/>
            <p14:sldId id="1379"/>
            <p14:sldId id="1380"/>
            <p14:sldId id="1381"/>
            <p14:sldId id="1382"/>
            <p14:sldId id="1383"/>
            <p14:sldId id="1401"/>
            <p14:sldId id="1402"/>
            <p14:sldId id="1403"/>
            <p14:sldId id="1404"/>
            <p14:sldId id="1405"/>
            <p14:sldId id="1406"/>
            <p14:sldId id="1407"/>
            <p14:sldId id="1408"/>
            <p14:sldId id="1409"/>
            <p14:sldId id="1410"/>
            <p14:sldId id="1411"/>
            <p14:sldId id="1384"/>
            <p14:sldId id="1448"/>
          </p14:sldIdLst>
        </p14:section>
        <p14:section name="4:Overview of Kibana" id="{C0AE2F83-BA4C-4513-B2FF-8AE5F863793E}">
          <p14:sldIdLst>
            <p14:sldId id="1195"/>
            <p14:sldId id="1196"/>
            <p14:sldId id="1197"/>
            <p14:sldId id="1371"/>
            <p14:sldId id="1453"/>
            <p14:sldId id="1372"/>
            <p14:sldId id="1373"/>
            <p14:sldId id="1374"/>
            <p14:sldId id="1385"/>
            <p14:sldId id="1386"/>
            <p14:sldId id="1387"/>
            <p14:sldId id="1214"/>
          </p14:sldIdLst>
        </p14:section>
        <p14:section name="Day 2 Agenda" id="{FD22986F-60D1-4769-92FF-6DD569A85887}">
          <p14:sldIdLst>
            <p14:sldId id="1233"/>
          </p14:sldIdLst>
        </p14:section>
        <p14:section name="5: ELK in Production" id="{73C16BC5-2B1A-4D29-A411-7E9F60C4DA43}">
          <p14:sldIdLst>
            <p14:sldId id="1234"/>
            <p14:sldId id="1235"/>
            <p14:sldId id="1236"/>
            <p14:sldId id="1388"/>
            <p14:sldId id="1389"/>
            <p14:sldId id="1390"/>
            <p14:sldId id="1391"/>
            <p14:sldId id="1392"/>
            <p14:sldId id="1393"/>
            <p14:sldId id="1394"/>
            <p14:sldId id="1395"/>
            <p14:sldId id="1396"/>
            <p14:sldId id="1397"/>
            <p14:sldId id="1398"/>
            <p14:sldId id="1399"/>
          </p14:sldIdLst>
        </p14:section>
        <p14:section name="6:The Kibana Discover Page" id="{31A61B25-A733-4631-BA35-8EB72996EC2B}">
          <p14:sldIdLst>
            <p14:sldId id="1251"/>
            <p14:sldId id="1252"/>
            <p14:sldId id="1253"/>
            <p14:sldId id="1412"/>
            <p14:sldId id="1413"/>
            <p14:sldId id="1414"/>
            <p14:sldId id="1415"/>
            <p14:sldId id="1416"/>
            <p14:sldId id="1417"/>
            <p14:sldId id="1418"/>
            <p14:sldId id="1419"/>
            <p14:sldId id="1420"/>
            <p14:sldId id="1421"/>
            <p14:sldId id="1422"/>
            <p14:sldId id="1424"/>
            <p14:sldId id="1423"/>
            <p14:sldId id="1280"/>
          </p14:sldIdLst>
        </p14:section>
        <p14:section name="7:Visualize" id="{ECE98576-BBCB-4828-88BE-0BDFF40E8924}">
          <p14:sldIdLst>
            <p14:sldId id="1282"/>
            <p14:sldId id="1283"/>
            <p14:sldId id="1284"/>
            <p14:sldId id="1425"/>
            <p14:sldId id="1426"/>
            <p14:sldId id="1427"/>
            <p14:sldId id="1428"/>
            <p14:sldId id="1429"/>
            <p14:sldId id="1430"/>
            <p14:sldId id="1431"/>
            <p14:sldId id="1432"/>
            <p14:sldId id="1433"/>
            <p14:sldId id="1434"/>
            <p14:sldId id="1435"/>
            <p14:sldId id="1436"/>
            <p14:sldId id="1437"/>
            <p14:sldId id="1438"/>
            <p14:sldId id="1439"/>
            <p14:sldId id="1449"/>
            <p14:sldId id="1450"/>
            <p14:sldId id="1451"/>
            <p14:sldId id="1452"/>
            <p14:sldId id="1300"/>
          </p14:sldIdLst>
        </p14:section>
        <p14:section name="8:Kibana Settings and Configuration" id="{13DA31D9-6500-4C4B-A54A-91A2242DD9F7}">
          <p14:sldIdLst>
            <p14:sldId id="1302"/>
            <p14:sldId id="1303"/>
            <p14:sldId id="1304"/>
            <p14:sldId id="1455"/>
            <p14:sldId id="1456"/>
            <p14:sldId id="1457"/>
            <p14:sldId id="1458"/>
            <p14:sldId id="1459"/>
            <p14:sldId id="1460"/>
            <p14:sldId id="1461"/>
            <p14:sldId id="1462"/>
            <p14:sldId id="1463"/>
            <p14:sldId id="1464"/>
            <p14:sldId id="1465"/>
            <p14:sldId id="1466"/>
            <p14:sldId id="1467"/>
            <p14:sldId id="1468"/>
            <p14:sldId id="1469"/>
            <p14:sldId id="1470"/>
            <p14:sldId id="133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11" autoAdjust="0"/>
    <p:restoredTop sz="81101" autoAdjust="0"/>
  </p:normalViewPr>
  <p:slideViewPr>
    <p:cSldViewPr>
      <p:cViewPr varScale="1">
        <p:scale>
          <a:sx n="78" d="100"/>
          <a:sy n="78" d="100"/>
        </p:scale>
        <p:origin x="-1304" y="-112"/>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Lst>
  </p:outlineViewPr>
  <p:notesTextViewPr>
    <p:cViewPr>
      <p:scale>
        <a:sx n="3" d="2"/>
        <a:sy n="3" d="2"/>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printerSettings" Target="printerSettings/printerSettings1.bin"/><Relationship Id="rId174" Type="http://schemas.openxmlformats.org/officeDocument/2006/relationships/presProps" Target="presProps.xml"/><Relationship Id="rId175" Type="http://schemas.openxmlformats.org/officeDocument/2006/relationships/viewProps" Target="viewProps.xml"/><Relationship Id="rId176" Type="http://schemas.openxmlformats.org/officeDocument/2006/relationships/theme" Target="theme/theme1.xml"/><Relationship Id="rId177"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0" Type="http://schemas.openxmlformats.org/officeDocument/2006/relationships/slide" Target="slides/slide10.xml"/><Relationship Id="rId11" Type="http://schemas.openxmlformats.org/officeDocument/2006/relationships/slide" Target="slides/slide11.xml"/><Relationship Id="rId12" Type="http://schemas.openxmlformats.org/officeDocument/2006/relationships/slide" Target="slides/slide12.xml"/><Relationship Id="rId13" Type="http://schemas.openxmlformats.org/officeDocument/2006/relationships/slide" Target="slides/slide13.xml"/><Relationship Id="rId14" Type="http://schemas.openxmlformats.org/officeDocument/2006/relationships/slide" Target="slides/slide14.xml"/><Relationship Id="rId15" Type="http://schemas.openxmlformats.org/officeDocument/2006/relationships/slide" Target="slides/slide15.xml"/><Relationship Id="rId16" Type="http://schemas.openxmlformats.org/officeDocument/2006/relationships/slide" Target="slides/slide16.xml"/><Relationship Id="rId17" Type="http://schemas.openxmlformats.org/officeDocument/2006/relationships/slide" Target="slides/slide17.xml"/><Relationship Id="rId18" Type="http://schemas.openxmlformats.org/officeDocument/2006/relationships/slide" Target="slides/slide18.xml"/><Relationship Id="rId19" Type="http://schemas.openxmlformats.org/officeDocument/2006/relationships/slide" Target="slides/slide19.xml"/><Relationship Id="rId60" Type="http://schemas.openxmlformats.org/officeDocument/2006/relationships/slide" Target="slides/slide100.xml"/><Relationship Id="rId61" Type="http://schemas.openxmlformats.org/officeDocument/2006/relationships/slide" Target="slides/slide101.xml"/><Relationship Id="rId62" Type="http://schemas.openxmlformats.org/officeDocument/2006/relationships/slide" Target="slides/slide102.xml"/><Relationship Id="rId63" Type="http://schemas.openxmlformats.org/officeDocument/2006/relationships/slide" Target="slides/slide103.xml"/><Relationship Id="rId64" Type="http://schemas.openxmlformats.org/officeDocument/2006/relationships/slide" Target="slides/slide104.xml"/><Relationship Id="rId65" Type="http://schemas.openxmlformats.org/officeDocument/2006/relationships/slide" Target="slides/slide105.xml"/><Relationship Id="rId66" Type="http://schemas.openxmlformats.org/officeDocument/2006/relationships/slide" Target="slides/slide106.xml"/><Relationship Id="rId67" Type="http://schemas.openxmlformats.org/officeDocument/2006/relationships/slide" Target="slides/slide107.xml"/><Relationship Id="rId68" Type="http://schemas.openxmlformats.org/officeDocument/2006/relationships/slide" Target="slides/slide108.xml"/><Relationship Id="rId69" Type="http://schemas.openxmlformats.org/officeDocument/2006/relationships/slide" Target="slides/slide109.xml"/><Relationship Id="rId120" Type="http://schemas.openxmlformats.org/officeDocument/2006/relationships/slide" Target="slides/slide163.xml"/><Relationship Id="rId121" Type="http://schemas.openxmlformats.org/officeDocument/2006/relationships/slide" Target="slides/slide164.xml"/><Relationship Id="rId122" Type="http://schemas.openxmlformats.org/officeDocument/2006/relationships/slide" Target="slides/slide165.xml"/><Relationship Id="rId123" Type="http://schemas.openxmlformats.org/officeDocument/2006/relationships/slide" Target="slides/slide166.xml"/><Relationship Id="rId124" Type="http://schemas.openxmlformats.org/officeDocument/2006/relationships/slide" Target="slides/slide167.xml"/><Relationship Id="rId125" Type="http://schemas.openxmlformats.org/officeDocument/2006/relationships/slide" Target="slides/slide168.xml"/><Relationship Id="rId126" Type="http://schemas.openxmlformats.org/officeDocument/2006/relationships/slide" Target="slides/slide169.xml"/><Relationship Id="rId40" Type="http://schemas.openxmlformats.org/officeDocument/2006/relationships/slide" Target="slides/slide78.xml"/><Relationship Id="rId41" Type="http://schemas.openxmlformats.org/officeDocument/2006/relationships/slide" Target="slides/slide79.xml"/><Relationship Id="rId42" Type="http://schemas.openxmlformats.org/officeDocument/2006/relationships/slide" Target="slides/slide80.xml"/><Relationship Id="rId90" Type="http://schemas.openxmlformats.org/officeDocument/2006/relationships/slide" Target="slides/slide132.xml"/><Relationship Id="rId91" Type="http://schemas.openxmlformats.org/officeDocument/2006/relationships/slide" Target="slides/slide133.xml"/><Relationship Id="rId92" Type="http://schemas.openxmlformats.org/officeDocument/2006/relationships/slide" Target="slides/slide134.xml"/><Relationship Id="rId93" Type="http://schemas.openxmlformats.org/officeDocument/2006/relationships/slide" Target="slides/slide135.xml"/><Relationship Id="rId94" Type="http://schemas.openxmlformats.org/officeDocument/2006/relationships/slide" Target="slides/slide136.xml"/><Relationship Id="rId95" Type="http://schemas.openxmlformats.org/officeDocument/2006/relationships/slide" Target="slides/slide137.xml"/><Relationship Id="rId96" Type="http://schemas.openxmlformats.org/officeDocument/2006/relationships/slide" Target="slides/slide138.xml"/><Relationship Id="rId101" Type="http://schemas.openxmlformats.org/officeDocument/2006/relationships/slide" Target="slides/slide143.xml"/><Relationship Id="rId102" Type="http://schemas.openxmlformats.org/officeDocument/2006/relationships/slide" Target="slides/slide144.xml"/><Relationship Id="rId103" Type="http://schemas.openxmlformats.org/officeDocument/2006/relationships/slide" Target="slides/slide145.xml"/><Relationship Id="rId104" Type="http://schemas.openxmlformats.org/officeDocument/2006/relationships/slide" Target="slides/slide146.xml"/><Relationship Id="rId105" Type="http://schemas.openxmlformats.org/officeDocument/2006/relationships/slide" Target="slides/slide147.xml"/><Relationship Id="rId106" Type="http://schemas.openxmlformats.org/officeDocument/2006/relationships/slide" Target="slides/slide148.xml"/><Relationship Id="rId107" Type="http://schemas.openxmlformats.org/officeDocument/2006/relationships/slide" Target="slides/slide149.xml"/><Relationship Id="rId108" Type="http://schemas.openxmlformats.org/officeDocument/2006/relationships/slide" Target="slides/slide151.xml"/><Relationship Id="rId109" Type="http://schemas.openxmlformats.org/officeDocument/2006/relationships/slide" Target="slides/slide152.xml"/><Relationship Id="rId97" Type="http://schemas.openxmlformats.org/officeDocument/2006/relationships/slide" Target="slides/slide139.xml"/><Relationship Id="rId98" Type="http://schemas.openxmlformats.org/officeDocument/2006/relationships/slide" Target="slides/slide140.xml"/><Relationship Id="rId99" Type="http://schemas.openxmlformats.org/officeDocument/2006/relationships/slide" Target="slides/slide141.xml"/><Relationship Id="rId43" Type="http://schemas.openxmlformats.org/officeDocument/2006/relationships/slide" Target="slides/slide81.xml"/><Relationship Id="rId44" Type="http://schemas.openxmlformats.org/officeDocument/2006/relationships/slide" Target="slides/slide83.xml"/><Relationship Id="rId45" Type="http://schemas.openxmlformats.org/officeDocument/2006/relationships/slide" Target="slides/slide84.xml"/><Relationship Id="rId46" Type="http://schemas.openxmlformats.org/officeDocument/2006/relationships/slide" Target="slides/slide85.xml"/><Relationship Id="rId47" Type="http://schemas.openxmlformats.org/officeDocument/2006/relationships/slide" Target="slides/slide86.xml"/><Relationship Id="rId48" Type="http://schemas.openxmlformats.org/officeDocument/2006/relationships/slide" Target="slides/slide87.xml"/><Relationship Id="rId49" Type="http://schemas.openxmlformats.org/officeDocument/2006/relationships/slide" Target="slides/slide88.xml"/><Relationship Id="rId100" Type="http://schemas.openxmlformats.org/officeDocument/2006/relationships/slide" Target="slides/slide142.xml"/><Relationship Id="rId20" Type="http://schemas.openxmlformats.org/officeDocument/2006/relationships/slide" Target="slides/slide22.xml"/><Relationship Id="rId21" Type="http://schemas.openxmlformats.org/officeDocument/2006/relationships/slide" Target="slides/slide23.xml"/><Relationship Id="rId22" Type="http://schemas.openxmlformats.org/officeDocument/2006/relationships/slide" Target="slides/slide60.xml"/><Relationship Id="rId70" Type="http://schemas.openxmlformats.org/officeDocument/2006/relationships/slide" Target="slides/slide111.xml"/><Relationship Id="rId71" Type="http://schemas.openxmlformats.org/officeDocument/2006/relationships/slide" Target="slides/slide112.xml"/><Relationship Id="rId72" Type="http://schemas.openxmlformats.org/officeDocument/2006/relationships/slide" Target="slides/slide113.xml"/><Relationship Id="rId73" Type="http://schemas.openxmlformats.org/officeDocument/2006/relationships/slide" Target="slides/slide114.xml"/><Relationship Id="rId74" Type="http://schemas.openxmlformats.org/officeDocument/2006/relationships/slide" Target="slides/slide115.xml"/><Relationship Id="rId75" Type="http://schemas.openxmlformats.org/officeDocument/2006/relationships/slide" Target="slides/slide116.xml"/><Relationship Id="rId76" Type="http://schemas.openxmlformats.org/officeDocument/2006/relationships/slide" Target="slides/slide117.xml"/><Relationship Id="rId77" Type="http://schemas.openxmlformats.org/officeDocument/2006/relationships/slide" Target="slides/slide118.xml"/><Relationship Id="rId78" Type="http://schemas.openxmlformats.org/officeDocument/2006/relationships/slide" Target="slides/slide119.xml"/><Relationship Id="rId79" Type="http://schemas.openxmlformats.org/officeDocument/2006/relationships/slide" Target="slides/slide120.xml"/><Relationship Id="rId23" Type="http://schemas.openxmlformats.org/officeDocument/2006/relationships/slide" Target="slides/slide61.xml"/><Relationship Id="rId24" Type="http://schemas.openxmlformats.org/officeDocument/2006/relationships/slide" Target="slides/slide62.xml"/><Relationship Id="rId25" Type="http://schemas.openxmlformats.org/officeDocument/2006/relationships/slide" Target="slides/slide63.xml"/><Relationship Id="rId26" Type="http://schemas.openxmlformats.org/officeDocument/2006/relationships/slide" Target="slides/slide64.xml"/><Relationship Id="rId27" Type="http://schemas.openxmlformats.org/officeDocument/2006/relationships/slide" Target="slides/slide65.xml"/><Relationship Id="rId28" Type="http://schemas.openxmlformats.org/officeDocument/2006/relationships/slide" Target="slides/slide66.xml"/><Relationship Id="rId29" Type="http://schemas.openxmlformats.org/officeDocument/2006/relationships/slide" Target="slides/slide67.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 Id="rId9" Type="http://schemas.openxmlformats.org/officeDocument/2006/relationships/slide" Target="slides/slide9.xml"/><Relationship Id="rId50" Type="http://schemas.openxmlformats.org/officeDocument/2006/relationships/slide" Target="slides/slide89.xml"/><Relationship Id="rId51" Type="http://schemas.openxmlformats.org/officeDocument/2006/relationships/slide" Target="slides/slide90.xml"/><Relationship Id="rId52" Type="http://schemas.openxmlformats.org/officeDocument/2006/relationships/slide" Target="slides/slide91.xml"/><Relationship Id="rId53" Type="http://schemas.openxmlformats.org/officeDocument/2006/relationships/slide" Target="slides/slide92.xml"/><Relationship Id="rId54" Type="http://schemas.openxmlformats.org/officeDocument/2006/relationships/slide" Target="slides/slide93.xml"/><Relationship Id="rId55" Type="http://schemas.openxmlformats.org/officeDocument/2006/relationships/slide" Target="slides/slide95.xml"/><Relationship Id="rId56" Type="http://schemas.openxmlformats.org/officeDocument/2006/relationships/slide" Target="slides/slide96.xml"/><Relationship Id="rId57" Type="http://schemas.openxmlformats.org/officeDocument/2006/relationships/slide" Target="slides/slide97.xml"/><Relationship Id="rId58" Type="http://schemas.openxmlformats.org/officeDocument/2006/relationships/slide" Target="slides/slide98.xml"/><Relationship Id="rId59" Type="http://schemas.openxmlformats.org/officeDocument/2006/relationships/slide" Target="slides/slide99.xml"/><Relationship Id="rId110" Type="http://schemas.openxmlformats.org/officeDocument/2006/relationships/slide" Target="slides/slide153.xml"/><Relationship Id="rId111" Type="http://schemas.openxmlformats.org/officeDocument/2006/relationships/slide" Target="slides/slide154.xml"/><Relationship Id="rId112" Type="http://schemas.openxmlformats.org/officeDocument/2006/relationships/slide" Target="slides/slide155.xml"/><Relationship Id="rId113" Type="http://schemas.openxmlformats.org/officeDocument/2006/relationships/slide" Target="slides/slide156.xml"/><Relationship Id="rId114" Type="http://schemas.openxmlformats.org/officeDocument/2006/relationships/slide" Target="slides/slide157.xml"/><Relationship Id="rId115" Type="http://schemas.openxmlformats.org/officeDocument/2006/relationships/slide" Target="slides/slide158.xml"/><Relationship Id="rId116" Type="http://schemas.openxmlformats.org/officeDocument/2006/relationships/slide" Target="slides/slide159.xml"/><Relationship Id="rId117" Type="http://schemas.openxmlformats.org/officeDocument/2006/relationships/slide" Target="slides/slide160.xml"/><Relationship Id="rId118" Type="http://schemas.openxmlformats.org/officeDocument/2006/relationships/slide" Target="slides/slide161.xml"/><Relationship Id="rId119" Type="http://schemas.openxmlformats.org/officeDocument/2006/relationships/slide" Target="slides/slide162.xml"/><Relationship Id="rId30" Type="http://schemas.openxmlformats.org/officeDocument/2006/relationships/slide" Target="slides/slide68.xml"/><Relationship Id="rId31" Type="http://schemas.openxmlformats.org/officeDocument/2006/relationships/slide" Target="slides/slide69.xml"/><Relationship Id="rId32" Type="http://schemas.openxmlformats.org/officeDocument/2006/relationships/slide" Target="slides/slide70.xml"/><Relationship Id="rId33" Type="http://schemas.openxmlformats.org/officeDocument/2006/relationships/slide" Target="slides/slide71.xml"/><Relationship Id="rId34" Type="http://schemas.openxmlformats.org/officeDocument/2006/relationships/slide" Target="slides/slide72.xml"/><Relationship Id="rId35" Type="http://schemas.openxmlformats.org/officeDocument/2006/relationships/slide" Target="slides/slide73.xml"/><Relationship Id="rId36" Type="http://schemas.openxmlformats.org/officeDocument/2006/relationships/slide" Target="slides/slide74.xml"/><Relationship Id="rId37" Type="http://schemas.openxmlformats.org/officeDocument/2006/relationships/slide" Target="slides/slide75.xml"/><Relationship Id="rId38" Type="http://schemas.openxmlformats.org/officeDocument/2006/relationships/slide" Target="slides/slide76.xml"/><Relationship Id="rId39" Type="http://schemas.openxmlformats.org/officeDocument/2006/relationships/slide" Target="slides/slide77.xml"/><Relationship Id="rId80" Type="http://schemas.openxmlformats.org/officeDocument/2006/relationships/slide" Target="slides/slide121.xml"/><Relationship Id="rId81" Type="http://schemas.openxmlformats.org/officeDocument/2006/relationships/slide" Target="slides/slide122.xml"/><Relationship Id="rId82" Type="http://schemas.openxmlformats.org/officeDocument/2006/relationships/slide" Target="slides/slide123.xml"/><Relationship Id="rId83" Type="http://schemas.openxmlformats.org/officeDocument/2006/relationships/slide" Target="slides/slide124.xml"/><Relationship Id="rId84" Type="http://schemas.openxmlformats.org/officeDocument/2006/relationships/slide" Target="slides/slide125.xml"/><Relationship Id="rId85" Type="http://schemas.openxmlformats.org/officeDocument/2006/relationships/slide" Target="slides/slide126.xml"/><Relationship Id="rId86" Type="http://schemas.openxmlformats.org/officeDocument/2006/relationships/slide" Target="slides/slide128.xml"/><Relationship Id="rId87" Type="http://schemas.openxmlformats.org/officeDocument/2006/relationships/slide" Target="slides/slide129.xml"/><Relationship Id="rId88" Type="http://schemas.openxmlformats.org/officeDocument/2006/relationships/slide" Target="slides/slide130.xml"/><Relationship Id="rId89"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1/25/17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a:t>
            </a:fld>
            <a:endParaRPr lang="en-US"/>
          </a:p>
        </p:txBody>
      </p:sp>
    </p:spTree>
    <p:extLst>
      <p:ext uri="{BB962C8B-B14F-4D97-AF65-F5344CB8AC3E}">
        <p14:creationId xmlns:p14="http://schemas.microsoft.com/office/powerpoint/2010/main" val="53455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67</a:t>
            </a:fld>
            <a:endParaRPr lang="en-US"/>
          </a:p>
        </p:txBody>
      </p:sp>
    </p:spTree>
    <p:extLst>
      <p:ext uri="{BB962C8B-B14F-4D97-AF65-F5344CB8AC3E}">
        <p14:creationId xmlns:p14="http://schemas.microsoft.com/office/powerpoint/2010/main" val="173097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68</a:t>
            </a:fld>
            <a:endParaRPr lang="en-US"/>
          </a:p>
        </p:txBody>
      </p:sp>
    </p:spTree>
    <p:extLst>
      <p:ext uri="{BB962C8B-B14F-4D97-AF65-F5344CB8AC3E}">
        <p14:creationId xmlns:p14="http://schemas.microsoft.com/office/powerpoint/2010/main" val="492673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69</a:t>
            </a:fld>
            <a:endParaRPr lang="en-US"/>
          </a:p>
        </p:txBody>
      </p:sp>
    </p:spTree>
    <p:extLst>
      <p:ext uri="{BB962C8B-B14F-4D97-AF65-F5344CB8AC3E}">
        <p14:creationId xmlns:p14="http://schemas.microsoft.com/office/powerpoint/2010/main" val="258143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70</a:t>
            </a:fld>
            <a:endParaRPr lang="en-US"/>
          </a:p>
        </p:txBody>
      </p:sp>
    </p:spTree>
    <p:extLst>
      <p:ext uri="{BB962C8B-B14F-4D97-AF65-F5344CB8AC3E}">
        <p14:creationId xmlns:p14="http://schemas.microsoft.com/office/powerpoint/2010/main" val="19828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71</a:t>
            </a:fld>
            <a:endParaRPr lang="en-US"/>
          </a:p>
        </p:txBody>
      </p:sp>
    </p:spTree>
    <p:extLst>
      <p:ext uri="{BB962C8B-B14F-4D97-AF65-F5344CB8AC3E}">
        <p14:creationId xmlns:p14="http://schemas.microsoft.com/office/powerpoint/2010/main" val="1173826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72</a:t>
            </a:fld>
            <a:endParaRPr lang="en-US"/>
          </a:p>
        </p:txBody>
      </p:sp>
    </p:spTree>
    <p:extLst>
      <p:ext uri="{BB962C8B-B14F-4D97-AF65-F5344CB8AC3E}">
        <p14:creationId xmlns:p14="http://schemas.microsoft.com/office/powerpoint/2010/main" val="1472181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73</a:t>
            </a:fld>
            <a:endParaRPr lang="en-US"/>
          </a:p>
        </p:txBody>
      </p:sp>
    </p:spTree>
    <p:extLst>
      <p:ext uri="{BB962C8B-B14F-4D97-AF65-F5344CB8AC3E}">
        <p14:creationId xmlns:p14="http://schemas.microsoft.com/office/powerpoint/2010/main" val="183446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74</a:t>
            </a:fld>
            <a:endParaRPr lang="en-US"/>
          </a:p>
        </p:txBody>
      </p:sp>
    </p:spTree>
    <p:extLst>
      <p:ext uri="{BB962C8B-B14F-4D97-AF65-F5344CB8AC3E}">
        <p14:creationId xmlns:p14="http://schemas.microsoft.com/office/powerpoint/2010/main" val="119518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75</a:t>
            </a:fld>
            <a:endParaRPr lang="en-US"/>
          </a:p>
        </p:txBody>
      </p:sp>
    </p:spTree>
    <p:extLst>
      <p:ext uri="{BB962C8B-B14F-4D97-AF65-F5344CB8AC3E}">
        <p14:creationId xmlns:p14="http://schemas.microsoft.com/office/powerpoint/2010/main" val="149165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76</a:t>
            </a:fld>
            <a:endParaRPr lang="en-US"/>
          </a:p>
        </p:txBody>
      </p:sp>
    </p:spTree>
    <p:extLst>
      <p:ext uri="{BB962C8B-B14F-4D97-AF65-F5344CB8AC3E}">
        <p14:creationId xmlns:p14="http://schemas.microsoft.com/office/powerpoint/2010/main" val="64378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10</a:t>
            </a:fld>
            <a:endParaRPr lang="en-US"/>
          </a:p>
        </p:txBody>
      </p:sp>
    </p:spTree>
    <p:extLst>
      <p:ext uri="{BB962C8B-B14F-4D97-AF65-F5344CB8AC3E}">
        <p14:creationId xmlns:p14="http://schemas.microsoft.com/office/powerpoint/2010/main" val="286692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77</a:t>
            </a:fld>
            <a:endParaRPr lang="en-US"/>
          </a:p>
        </p:txBody>
      </p:sp>
    </p:spTree>
    <p:extLst>
      <p:ext uri="{BB962C8B-B14F-4D97-AF65-F5344CB8AC3E}">
        <p14:creationId xmlns:p14="http://schemas.microsoft.com/office/powerpoint/2010/main" val="147157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78</a:t>
            </a:fld>
            <a:endParaRPr lang="en-US"/>
          </a:p>
        </p:txBody>
      </p:sp>
    </p:spTree>
    <p:extLst>
      <p:ext uri="{BB962C8B-B14F-4D97-AF65-F5344CB8AC3E}">
        <p14:creationId xmlns:p14="http://schemas.microsoft.com/office/powerpoint/2010/main" val="3110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79</a:t>
            </a:fld>
            <a:endParaRPr lang="en-US"/>
          </a:p>
        </p:txBody>
      </p:sp>
    </p:spTree>
    <p:extLst>
      <p:ext uri="{BB962C8B-B14F-4D97-AF65-F5344CB8AC3E}">
        <p14:creationId xmlns:p14="http://schemas.microsoft.com/office/powerpoint/2010/main" val="389036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80</a:t>
            </a:fld>
            <a:endParaRPr lang="en-US"/>
          </a:p>
        </p:txBody>
      </p:sp>
    </p:spTree>
    <p:extLst>
      <p:ext uri="{BB962C8B-B14F-4D97-AF65-F5344CB8AC3E}">
        <p14:creationId xmlns:p14="http://schemas.microsoft.com/office/powerpoint/2010/main" val="47817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input section tells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to pull logs from the Apache access log and specify the type of those events as apache-access. Setting the type is important, as it will be used to selectively apply filters and outputs later on in the event’s lifetime. It’s also used to organize the events when it’s eventually pushed to Elasticsearch.</a:t>
            </a:r>
          </a:p>
          <a:p>
            <a:r>
              <a:rPr lang="en-US" sz="1200" b="0" i="0" kern="1200" dirty="0" smtClean="0">
                <a:solidFill>
                  <a:schemeClr val="tx1"/>
                </a:solidFill>
                <a:effectLst/>
                <a:latin typeface="+mn-lt"/>
                <a:ea typeface="+mn-ea"/>
                <a:cs typeface="+mn-cs"/>
              </a:rPr>
              <a:t>In the filter section, we specifically apply a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that have the apache-access type. This conditional ensures that only the apache-access events get filtered. If it is not there,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attempt to apply the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filter to events from other inputs as well. This filter parses the log string and populates the event with the relevant information from the Apache logs.</a:t>
            </a:r>
          </a:p>
          <a:p>
            <a:r>
              <a:rPr lang="en-US" sz="1200" b="0" i="0" kern="1200" dirty="0" smtClean="0">
                <a:solidFill>
                  <a:schemeClr val="tx1"/>
                </a:solidFill>
                <a:effectLst/>
                <a:latin typeface="+mn-lt"/>
                <a:ea typeface="+mn-ea"/>
                <a:cs typeface="+mn-cs"/>
              </a:rPr>
              <a:t>Lastly, we see the output section. The first conditional ensures, once again, that we only operate on the apache-access events. The next, nested, conditional sends all of the events that didn’t match our </a:t>
            </a:r>
            <a:r>
              <a:rPr lang="en-US" sz="1200" b="0" i="0" kern="1200" dirty="0" err="1" smtClean="0">
                <a:solidFill>
                  <a:schemeClr val="tx1"/>
                </a:solidFill>
                <a:effectLst/>
                <a:latin typeface="+mn-lt"/>
                <a:ea typeface="+mn-ea"/>
                <a:cs typeface="+mn-cs"/>
              </a:rPr>
              <a:t>grok</a:t>
            </a:r>
            <a:r>
              <a:rPr lang="en-US" sz="1200" b="0" i="0" kern="1200" dirty="0" smtClean="0">
                <a:solidFill>
                  <a:schemeClr val="tx1"/>
                </a:solidFill>
                <a:effectLst/>
                <a:latin typeface="+mn-lt"/>
                <a:ea typeface="+mn-ea"/>
                <a:cs typeface="+mn-cs"/>
              </a:rPr>
              <a:t> pattern to the null output. Since they didn’t conform to the specified pattern, we assume that they are log lines that contain information we’re not interested in and discard it. Since order is important in filters and outputs, this will ensure that only events that were successfully parsed will make it to the Elasticsearch output.</a:t>
            </a:r>
          </a:p>
          <a:p>
            <a:r>
              <a:rPr lang="en-US" sz="1200" b="0" i="0" kern="1200" dirty="0" smtClean="0">
                <a:solidFill>
                  <a:schemeClr val="tx1"/>
                </a:solidFill>
                <a:effectLst/>
                <a:latin typeface="+mn-lt"/>
                <a:ea typeface="+mn-ea"/>
                <a:cs typeface="+mn-cs"/>
              </a:rPr>
              <a:t>Each of the configuration files can contain these three sections. </a:t>
            </a:r>
            <a:r>
              <a:rPr lang="en-US" sz="1200" b="0"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will typically combine all of our configuration files and consider it as one large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Since you can have multiple inputs, it’s recommended that you tag your events or assign types to them so that it’s easy to identify them at a later stage. Also ensure that you wrap your filters and outputs that are specific to a category or type of event in a conditional, otherwise you might get some surprising results.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81</a:t>
            </a:fld>
            <a:endParaRPr lang="en-US"/>
          </a:p>
        </p:txBody>
      </p:sp>
    </p:spTree>
    <p:extLst>
      <p:ext uri="{BB962C8B-B14F-4D97-AF65-F5344CB8AC3E}">
        <p14:creationId xmlns:p14="http://schemas.microsoft.com/office/powerpoint/2010/main" val="91478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an aggregation by clicking the </a:t>
            </a:r>
            <a:r>
              <a:rPr lang="en-US" sz="1200" b="1" i="0" kern="1200" dirty="0" smtClean="0">
                <a:solidFill>
                  <a:schemeClr val="tx1"/>
                </a:solidFill>
                <a:effectLst/>
                <a:latin typeface="+mn-lt"/>
                <a:ea typeface="+mn-ea"/>
                <a:cs typeface="+mn-cs"/>
              </a:rPr>
              <a:t>+ Add Aggregation</a:t>
            </a:r>
            <a:r>
              <a:rPr lang="en-US" sz="1200" b="0" i="0" kern="1200" dirty="0" smtClean="0">
                <a:solidFill>
                  <a:schemeClr val="tx1"/>
                </a:solidFill>
                <a:effectLst/>
                <a:latin typeface="+mn-lt"/>
                <a:ea typeface="+mn-ea"/>
                <a:cs typeface="+mn-cs"/>
              </a:rPr>
              <a:t> button.</a:t>
            </a:r>
          </a:p>
          <a:p>
            <a:r>
              <a:rPr lang="en-US" sz="1200" b="0" i="0" kern="1200" dirty="0" smtClean="0">
                <a:solidFill>
                  <a:schemeClr val="tx1"/>
                </a:solidFill>
                <a:effectLst/>
                <a:latin typeface="+mn-lt"/>
                <a:ea typeface="+mn-ea"/>
                <a:cs typeface="+mn-cs"/>
              </a:rPr>
              <a:t>The X axis of this chart is the </a:t>
            </a:r>
            <a:r>
              <a:rPr lang="en-US" sz="1200" b="0" i="1" kern="1200" dirty="0" smtClean="0">
                <a:solidFill>
                  <a:schemeClr val="tx1"/>
                </a:solidFill>
                <a:effectLst/>
                <a:latin typeface="+mn-lt"/>
                <a:ea typeface="+mn-ea"/>
                <a:cs typeface="+mn-cs"/>
              </a:rPr>
              <a:t>buckets</a:t>
            </a:r>
            <a:r>
              <a:rPr lang="en-US" sz="1200" b="0" i="0" kern="1200" dirty="0" smtClean="0">
                <a:solidFill>
                  <a:schemeClr val="tx1"/>
                </a:solidFill>
                <a:effectLst/>
                <a:latin typeface="+mn-lt"/>
                <a:ea typeface="+mn-ea"/>
                <a:cs typeface="+mn-cs"/>
              </a:rPr>
              <a:t> axis. You can define buckets for the X axis, for a split area on the chart, or for split charts.</a:t>
            </a:r>
          </a:p>
          <a:p>
            <a:r>
              <a:rPr lang="en-US" sz="1200" b="0" i="0" kern="1200" dirty="0" smtClean="0">
                <a:solidFill>
                  <a:schemeClr val="tx1"/>
                </a:solidFill>
                <a:effectLst/>
                <a:latin typeface="+mn-lt"/>
                <a:ea typeface="+mn-ea"/>
                <a:cs typeface="+mn-cs"/>
              </a:rPr>
              <a:t>This chart’s X axis supports the following aggregations. Click the linked name of each aggregation to visit the main </a:t>
            </a:r>
            <a:r>
              <a:rPr lang="en-US" sz="1200" b="0"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documentation for that aggregation.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you’ve specified an X axis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Area</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Chart</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When multiple aggregations are defined on a chart’s axis, 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/4.6/area-</a:t>
            </a:r>
            <a:r>
              <a:rPr lang="en-US" dirty="0" err="1" smtClean="0"/>
              <a:t>chart.html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140</a:t>
            </a:fld>
            <a:endParaRPr lang="en-US"/>
          </a:p>
        </p:txBody>
      </p:sp>
    </p:spTree>
    <p:extLst>
      <p:ext uri="{BB962C8B-B14F-4D97-AF65-F5344CB8AC3E}">
        <p14:creationId xmlns:p14="http://schemas.microsoft.com/office/powerpoint/2010/main" val="318640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add an aggregation by clicking the </a:t>
            </a:r>
            <a:r>
              <a:rPr lang="en-US" sz="1200" b="1" i="0" kern="1200" dirty="0" smtClean="0">
                <a:solidFill>
                  <a:schemeClr val="tx1"/>
                </a:solidFill>
                <a:effectLst/>
                <a:latin typeface="+mn-lt"/>
                <a:ea typeface="+mn-ea"/>
                <a:cs typeface="+mn-cs"/>
              </a:rPr>
              <a:t>+ Add Aggregation</a:t>
            </a:r>
            <a:r>
              <a:rPr lang="en-US" sz="1200" b="0" i="0" kern="1200" dirty="0" smtClean="0">
                <a:solidFill>
                  <a:schemeClr val="tx1"/>
                </a:solidFill>
                <a:effectLst/>
                <a:latin typeface="+mn-lt"/>
                <a:ea typeface="+mn-ea"/>
                <a:cs typeface="+mn-cs"/>
              </a:rPr>
              <a:t> button.</a:t>
            </a:r>
          </a:p>
          <a:p>
            <a:r>
              <a:rPr lang="en-US" sz="1200" b="0" i="0" kern="1200" dirty="0" smtClean="0">
                <a:solidFill>
                  <a:schemeClr val="tx1"/>
                </a:solidFill>
                <a:effectLst/>
                <a:latin typeface="+mn-lt"/>
                <a:ea typeface="+mn-ea"/>
                <a:cs typeface="+mn-cs"/>
              </a:rPr>
              <a:t>Enter a string in the </a:t>
            </a:r>
            <a:r>
              <a:rPr lang="en-US" sz="1200" b="1" i="0" kern="1200" dirty="0" smtClean="0">
                <a:solidFill>
                  <a:schemeClr val="tx1"/>
                </a:solidFill>
                <a:effectLst/>
                <a:latin typeface="+mn-lt"/>
                <a:ea typeface="+mn-ea"/>
                <a:cs typeface="+mn-cs"/>
              </a:rPr>
              <a:t>Custom Label</a:t>
            </a:r>
            <a:r>
              <a:rPr lang="en-US" sz="1200" b="0" i="0" kern="1200" dirty="0" smtClean="0">
                <a:solidFill>
                  <a:schemeClr val="tx1"/>
                </a:solidFill>
                <a:effectLst/>
                <a:latin typeface="+mn-lt"/>
                <a:ea typeface="+mn-ea"/>
                <a:cs typeface="+mn-cs"/>
              </a:rPr>
              <a:t> field to change the display label.</a:t>
            </a:r>
          </a:p>
          <a:p>
            <a:r>
              <a:rPr lang="en-US" sz="1200" b="0" i="0" kern="1200" dirty="0" smtClean="0">
                <a:solidFill>
                  <a:schemeClr val="tx1"/>
                </a:solidFill>
                <a:effectLst/>
                <a:latin typeface="+mn-lt"/>
                <a:ea typeface="+mn-ea"/>
                <a:cs typeface="+mn-cs"/>
              </a:rPr>
              <a:t>The rows of the data table are called </a:t>
            </a:r>
            <a:r>
              <a:rPr lang="en-US" sz="1200" b="0" i="1" kern="1200" dirty="0" smtClean="0">
                <a:solidFill>
                  <a:schemeClr val="tx1"/>
                </a:solidFill>
                <a:effectLst/>
                <a:latin typeface="+mn-lt"/>
                <a:ea typeface="+mn-ea"/>
                <a:cs typeface="+mn-cs"/>
              </a:rPr>
              <a:t>buckets</a:t>
            </a:r>
            <a:r>
              <a:rPr lang="en-US" sz="1200" b="0" i="0" kern="1200" dirty="0" smtClean="0">
                <a:solidFill>
                  <a:schemeClr val="tx1"/>
                </a:solidFill>
                <a:effectLst/>
                <a:latin typeface="+mn-lt"/>
                <a:ea typeface="+mn-ea"/>
                <a:cs typeface="+mn-cs"/>
              </a:rPr>
              <a:t>. You can define buckets to split the table into rows or to split the table into additional tables.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141</a:t>
            </a:fld>
            <a:endParaRPr lang="en-US"/>
          </a:p>
        </p:txBody>
      </p:sp>
    </p:spTree>
    <p:extLst>
      <p:ext uri="{BB962C8B-B14F-4D97-AF65-F5344CB8AC3E}">
        <p14:creationId xmlns:p14="http://schemas.microsoft.com/office/powerpoint/2010/main" val="1111407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you’ve specified a bucket type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Rows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Table</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/4.6/data-</a:t>
            </a:r>
            <a:r>
              <a:rPr lang="en-US" dirty="0" err="1" smtClean="0"/>
              <a:t>table.html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142</a:t>
            </a:fld>
            <a:endParaRPr lang="en-US"/>
          </a:p>
        </p:txBody>
      </p:sp>
    </p:spTree>
    <p:extLst>
      <p:ext uri="{BB962C8B-B14F-4D97-AF65-F5344CB8AC3E}">
        <p14:creationId xmlns:p14="http://schemas.microsoft.com/office/powerpoint/2010/main" val="1402883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143</a:t>
            </a:fld>
            <a:endParaRPr lang="en-US"/>
          </a:p>
        </p:txBody>
      </p:sp>
    </p:spTree>
    <p:extLst>
      <p:ext uri="{BB962C8B-B14F-4D97-AF65-F5344CB8AC3E}">
        <p14:creationId xmlns:p14="http://schemas.microsoft.com/office/powerpoint/2010/main" val="1991493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you’ve specified a bucket type aggregation, you can define sub-aggregations to refine the visualization. Click </a:t>
            </a:r>
            <a:r>
              <a:rPr lang="en-US" sz="1200" b="1" i="0" kern="1200" dirty="0" smtClean="0">
                <a:solidFill>
                  <a:schemeClr val="tx1"/>
                </a:solidFill>
                <a:effectLst/>
                <a:latin typeface="+mn-lt"/>
                <a:ea typeface="+mn-ea"/>
                <a:cs typeface="+mn-cs"/>
              </a:rPr>
              <a:t>+ Add Sub Aggregation</a:t>
            </a:r>
            <a:r>
              <a:rPr lang="en-US" sz="1200" b="0" i="0" kern="1200" dirty="0" smtClean="0">
                <a:solidFill>
                  <a:schemeClr val="tx1"/>
                </a:solidFill>
                <a:effectLst/>
                <a:latin typeface="+mn-lt"/>
                <a:ea typeface="+mn-ea"/>
                <a:cs typeface="+mn-cs"/>
              </a:rPr>
              <a:t> to define a sub-aggregation, then choose </a:t>
            </a:r>
            <a:r>
              <a:rPr lang="en-US" sz="1200" b="1" i="0" kern="1200" dirty="0" smtClean="0">
                <a:solidFill>
                  <a:schemeClr val="tx1"/>
                </a:solidFill>
                <a:effectLst/>
                <a:latin typeface="+mn-lt"/>
                <a:ea typeface="+mn-ea"/>
                <a:cs typeface="+mn-cs"/>
              </a:rPr>
              <a:t>Split Rows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Split Table</a:t>
            </a:r>
            <a:r>
              <a:rPr lang="en-US" sz="1200" b="0" i="0" kern="1200" dirty="0" smtClean="0">
                <a:solidFill>
                  <a:schemeClr val="tx1"/>
                </a:solidFill>
                <a:effectLst/>
                <a:latin typeface="+mn-lt"/>
                <a:ea typeface="+mn-ea"/>
                <a:cs typeface="+mn-cs"/>
              </a:rPr>
              <a:t>, then select a sub-aggregation from the list of types.</a:t>
            </a:r>
          </a:p>
          <a:p>
            <a:r>
              <a:rPr lang="en-US" sz="1200" b="0" i="0" kern="1200" dirty="0" smtClean="0">
                <a:solidFill>
                  <a:schemeClr val="tx1"/>
                </a:solidFill>
                <a:effectLst/>
                <a:latin typeface="+mn-lt"/>
                <a:ea typeface="+mn-ea"/>
                <a:cs typeface="+mn-cs"/>
              </a:rPr>
              <a:t>You can use the up or down arrows to the right of the aggregation’s type to change the aggregation’s priority.</a:t>
            </a:r>
          </a:p>
          <a:p>
            <a:endParaRPr lang="en-US" dirty="0" smtClean="0"/>
          </a:p>
          <a:p>
            <a:r>
              <a:rPr lang="en-US" dirty="0" smtClean="0"/>
              <a:t>https://</a:t>
            </a:r>
            <a:r>
              <a:rPr lang="en-US" dirty="0" err="1" smtClean="0"/>
              <a:t>www.elastic.co</a:t>
            </a:r>
            <a:r>
              <a:rPr lang="en-US" dirty="0" smtClean="0"/>
              <a:t>/guide/</a:t>
            </a:r>
            <a:r>
              <a:rPr lang="en-US" dirty="0" err="1" smtClean="0"/>
              <a:t>en</a:t>
            </a:r>
            <a:r>
              <a:rPr lang="en-US" dirty="0" smtClean="0"/>
              <a:t>/</a:t>
            </a:r>
            <a:r>
              <a:rPr lang="en-US" dirty="0" err="1" smtClean="0"/>
              <a:t>kibana</a:t>
            </a:r>
            <a:r>
              <a:rPr lang="en-US" dirty="0" smtClean="0"/>
              <a:t>/4.6/data-</a:t>
            </a:r>
            <a:r>
              <a:rPr lang="en-US" smtClean="0"/>
              <a:t>table.html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144</a:t>
            </a:fld>
            <a:endParaRPr lang="en-US"/>
          </a:p>
        </p:txBody>
      </p:sp>
    </p:spTree>
    <p:extLst>
      <p:ext uri="{BB962C8B-B14F-4D97-AF65-F5344CB8AC3E}">
        <p14:creationId xmlns:p14="http://schemas.microsoft.com/office/powerpoint/2010/main" val="33976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www.elastic.co</a:t>
            </a:r>
            <a:r>
              <a:rPr lang="en-US" sz="1200" b="0" i="0" kern="1200" dirty="0" smtClean="0">
                <a:solidFill>
                  <a:schemeClr val="tx1"/>
                </a:solidFill>
                <a:effectLst/>
                <a:latin typeface="+mn-lt"/>
                <a:ea typeface="+mn-ea"/>
                <a:cs typeface="+mn-cs"/>
              </a:rPr>
              <a:t>/guide/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kibana</a:t>
            </a:r>
            <a:r>
              <a:rPr lang="en-US" sz="1200" b="0" i="0" kern="1200" dirty="0" smtClean="0">
                <a:solidFill>
                  <a:schemeClr val="tx1"/>
                </a:solidFill>
                <a:effectLst/>
                <a:latin typeface="+mn-lt"/>
                <a:ea typeface="+mn-ea"/>
                <a:cs typeface="+mn-cs"/>
              </a:rPr>
              <a:t>/4.6/</a:t>
            </a:r>
            <a:r>
              <a:rPr lang="en-US" sz="1200" b="0" i="0" kern="1200" smtClean="0">
                <a:solidFill>
                  <a:schemeClr val="tx1"/>
                </a:solidFill>
                <a:effectLst/>
                <a:latin typeface="+mn-lt"/>
                <a:ea typeface="+mn-ea"/>
                <a:cs typeface="+mn-cs"/>
              </a:rPr>
              <a:t>visualize.html</a:t>
            </a:r>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145</a:t>
            </a:fld>
            <a:endParaRPr lang="en-US"/>
          </a:p>
        </p:txBody>
      </p:sp>
    </p:spTree>
    <p:extLst>
      <p:ext uri="{BB962C8B-B14F-4D97-AF65-F5344CB8AC3E}">
        <p14:creationId xmlns:p14="http://schemas.microsoft.com/office/powerpoint/2010/main" val="1667072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150</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385036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2827347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185700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64</a:t>
            </a:fld>
            <a:endParaRPr lang="en-US"/>
          </a:p>
        </p:txBody>
      </p:sp>
    </p:spTree>
    <p:extLst>
      <p:ext uri="{BB962C8B-B14F-4D97-AF65-F5344CB8AC3E}">
        <p14:creationId xmlns:p14="http://schemas.microsoft.com/office/powerpoint/2010/main" val="2959625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65</a:t>
            </a:fld>
            <a:endParaRPr lang="en-US"/>
          </a:p>
        </p:txBody>
      </p:sp>
    </p:spTree>
    <p:extLst>
      <p:ext uri="{BB962C8B-B14F-4D97-AF65-F5344CB8AC3E}">
        <p14:creationId xmlns:p14="http://schemas.microsoft.com/office/powerpoint/2010/main" val="176585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66</a:t>
            </a:fld>
            <a:endParaRPr lang="en-US"/>
          </a:p>
        </p:txBody>
      </p:sp>
    </p:spTree>
    <p:extLst>
      <p:ext uri="{BB962C8B-B14F-4D97-AF65-F5344CB8AC3E}">
        <p14:creationId xmlns:p14="http://schemas.microsoft.com/office/powerpoint/2010/main" val="166516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1/25/17</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a:t>Copyright 2013-2016, RX-M LLC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02670-8CF5-41A2-886E-A2BBCF4DFCE8}" type="datetime1">
              <a:rPr lang="en-US" smtClean="0"/>
              <a:pPr/>
              <a:t>1/25/17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D10E6-A36A-4B0C-BED7-D055673A35A4}" type="datetime1">
              <a:rPr lang="en-US" smtClean="0"/>
              <a:pPr/>
              <a:t>1/25/17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1/25/17</a:t>
            </a:fld>
            <a:endParaRPr lang="en-US"/>
          </a:p>
        </p:txBody>
      </p:sp>
      <p:sp>
        <p:nvSpPr>
          <p:cNvPr id="5" name="Footer Placeholder 4"/>
          <p:cNvSpPr>
            <a:spLocks noGrp="1"/>
          </p:cNvSpPr>
          <p:nvPr>
            <p:ph type="ftr" sz="quarter" idx="11"/>
          </p:nvPr>
        </p:nvSpPr>
        <p:spPr/>
        <p:txBody>
          <a:bodyPr/>
          <a:lstStyle/>
          <a:p>
            <a:pPr algn="r"/>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1/25/17</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1/25/17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1/25/17</a:t>
            </a:fld>
            <a:endParaRPr lang="en-US"/>
          </a:p>
        </p:txBody>
      </p:sp>
      <p:sp>
        <p:nvSpPr>
          <p:cNvPr id="8" name="Footer Placeholder 7"/>
          <p:cNvSpPr>
            <a:spLocks noGrp="1"/>
          </p:cNvSpPr>
          <p:nvPr>
            <p:ph type="ftr" sz="quarter" idx="11"/>
          </p:nvPr>
        </p:nvSpPr>
        <p:spPr/>
        <p:txBody>
          <a:bodyPr/>
          <a:lstStyle/>
          <a:p>
            <a:pPr algn="r"/>
            <a:r>
              <a:rPr lang="en-US" dirty="0"/>
              <a:t>Copyright 2013-2016, RX-M LLC</a:t>
            </a:r>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FB15F-923E-458E-8D2E-7F10267C3C42}" type="datetime1">
              <a:rPr lang="en-US" smtClean="0"/>
              <a:pPr/>
              <a:t>1/25/17</a:t>
            </a:fld>
            <a:endParaRPr lang="en-US"/>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1/25/17</a:t>
            </a:fld>
            <a:endParaRPr lang="en-US"/>
          </a:p>
        </p:txBody>
      </p:sp>
      <p:sp>
        <p:nvSpPr>
          <p:cNvPr id="3" name="Footer Placeholder 2"/>
          <p:cNvSpPr>
            <a:spLocks noGrp="1"/>
          </p:cNvSpPr>
          <p:nvPr>
            <p:ph type="ftr" sz="quarter" idx="11"/>
          </p:nvPr>
        </p:nvSpPr>
        <p:spPr/>
        <p:txBody>
          <a:bodyPr/>
          <a:lstStyle>
            <a:lvl1pPr algn="r">
              <a:defRPr/>
            </a:lvl1pPr>
          </a:lstStyle>
          <a:p>
            <a:r>
              <a:rPr lang="en-US" dirty="0"/>
              <a:t>Copyright 2013-2016, RX-M LLC</a:t>
            </a:r>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1/25/17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1/25/17</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1/25/17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a:t>Copyright 2013-2016, RX-M LLC</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dislabs.com/blog/available-now-redis-memcached-clouds-across-multiple-availability-zones%23.VTIGLBOUdik" TargetMode="External"/><Relationship Id="rId3" Type="http://schemas.openxmlformats.org/officeDocument/2006/relationships/image" Target="../media/image71.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trifork.com/2013/10/24/how-to-avoid-the-split-brain-problem-in-elasticsearch/" TargetMode="External"/><Relationship Id="rId3" Type="http://schemas.openxmlformats.org/officeDocument/2006/relationships/image" Target="../media/image7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15.xml.rels><?xml version="1.0" encoding="UTF-8" standalone="yes"?>
<Relationships xmlns="http://schemas.openxmlformats.org/package/2006/relationships"><Relationship Id="rId3" Type="http://schemas.openxmlformats.org/officeDocument/2006/relationships/hyperlink" Target="http://www.elastic.co/guide/en/elasticsearch/reference/2.4/query-dsl.html" TargetMode="External"/><Relationship Id="rId4" Type="http://schemas.openxmlformats.org/officeDocument/2006/relationships/hyperlink" Target="https://www.elastic.co/guide/en/kibana/4.6/discover.html%23sorting" TargetMode="External"/><Relationship Id="rId1" Type="http://schemas.openxmlformats.org/officeDocument/2006/relationships/slideLayout" Target="../slideLayouts/slideLayout2.xml"/><Relationship Id="rId2" Type="http://schemas.openxmlformats.org/officeDocument/2006/relationships/hyperlink" Target="https://lucene.apache.org/core/2_9_4/queryparsersyntax.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kibana/4.6/visualize.html" TargetMode="External"/><Relationship Id="rId3" Type="http://schemas.openxmlformats.org/officeDocument/2006/relationships/image" Target="../media/image77.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hyperlink" Target="https://www.elastic.co/guide/en/kibana/4.6/settings.html%23settings-create-pattern"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html"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lastic/kibana/edit/4.6/docs/visualize.asciidoc"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www.elastic.co/guide/en/kibana/4.6/visualize.html%23toolbar-panel" TargetMode="External"/><Relationship Id="rId4" Type="http://schemas.openxmlformats.org/officeDocument/2006/relationships/hyperlink" Target="https://www.elastic.co/guide/en/kibana/4.6/visualize.html%23aggregation-builder" TargetMode="External"/><Relationship Id="rId5" Type="http://schemas.openxmlformats.org/officeDocument/2006/relationships/hyperlink" Target="https://www.elastic.co/guide/en/kibana/4.6/visualize.html%23preview-canvas" TargetMode="External"/><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hyperlink" Target="https://github.com/elastic/kibana/edit/4.6/docs/visualize.asciidoc"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bucket.html" TargetMode="External"/><Relationship Id="rId4" Type="http://schemas.openxmlformats.org/officeDocument/2006/relationships/hyperlink" Target="http://www.elastic.co/guide/en/elasticsearch/reference/2.4/search-aggregations.html" TargetMode="External"/><Relationship Id="rId5" Type="http://schemas.openxmlformats.org/officeDocument/2006/relationships/hyperlink" Target="http://www.elastic.co/guide/en/elasticsearch/reference/2.4/search-aggregations-metrics-valuecount-aggregation.html" TargetMode="External"/><Relationship Id="rId6" Type="http://schemas.openxmlformats.org/officeDocument/2006/relationships/hyperlink" Target="http://www.elastic.co/guide/en/elasticsearch/reference/2.4/search-aggregations-metrics-avg-aggregation.html" TargetMode="External"/><Relationship Id="rId7" Type="http://schemas.openxmlformats.org/officeDocument/2006/relationships/hyperlink" Target="http://www.elastic.co/guide/en/elasticsearch/reference/2.4/search-aggregations-metrics-sum-aggregation.html" TargetMode="External"/><Relationship Id="rId8" Type="http://schemas.openxmlformats.org/officeDocument/2006/relationships/hyperlink" Target="http://www.elastic.co/guide/en/elasticsearch/reference/2.4/search-aggregations-metrics-min-aggregation.html" TargetMode="External"/><Relationship Id="rId9" Type="http://schemas.openxmlformats.org/officeDocument/2006/relationships/hyperlink" Target="http://www.elastic.co/guide/en/elasticsearch/reference/2.4/search-aggregations-metrics-max-aggregation.html" TargetMode="External"/><Relationship Id="rId10" Type="http://schemas.openxmlformats.org/officeDocument/2006/relationships/hyperlink" Target="http://www.elastic.co/guide/en/elasticsearch/reference/2.4/search-aggregations-metrics-cardinality-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html"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bucket.html" TargetMode="External"/><Relationship Id="rId4" Type="http://schemas.openxmlformats.org/officeDocument/2006/relationships/hyperlink" Target="http://www.elastic.co/guide/en/elasticsearch/reference/2.4/search-aggregations.html" TargetMode="External"/><Relationship Id="rId5" Type="http://schemas.openxmlformats.org/officeDocument/2006/relationships/hyperlink" Target="http://www.elastic.co/guide/en/elasticsearch/reference/2.4/search-aggregations-metrics-valuecount-aggregation.html" TargetMode="External"/><Relationship Id="rId6" Type="http://schemas.openxmlformats.org/officeDocument/2006/relationships/hyperlink" Target="http://www.elastic.co/guide/en/elasticsearch/reference/2.4/search-aggregations-metrics-avg-aggregation.html" TargetMode="External"/><Relationship Id="rId7" Type="http://schemas.openxmlformats.org/officeDocument/2006/relationships/hyperlink" Target="http://www.elastic.co/guide/en/elasticsearch/reference/2.4/search-aggregations-metrics-sum-aggregation.html" TargetMode="External"/><Relationship Id="rId8" Type="http://schemas.openxmlformats.org/officeDocument/2006/relationships/hyperlink" Target="http://www.elastic.co/guide/en/elasticsearch/reference/2.4/search-aggregations-metrics-min-aggregation.html" TargetMode="External"/><Relationship Id="rId9" Type="http://schemas.openxmlformats.org/officeDocument/2006/relationships/hyperlink" Target="http://www.elastic.co/guide/en/elasticsearch/reference/2.4/search-aggregations-metrics-max-aggregation.html" TargetMode="External"/><Relationship Id="rId10" Type="http://schemas.openxmlformats.org/officeDocument/2006/relationships/hyperlink" Target="http://www.elastic.co/guide/en/elasticsearch/reference/2.4/search-aggregations-metrics-cardinality-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htm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39.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avg-aggregation.html" TargetMode="External"/><Relationship Id="rId4" Type="http://schemas.openxmlformats.org/officeDocument/2006/relationships/hyperlink" Target="http://www.elastic.co/guide/en/elasticsearch/reference/2.4/search-aggregations-metrics-sum-aggregation.html" TargetMode="External"/><Relationship Id="rId5" Type="http://schemas.openxmlformats.org/officeDocument/2006/relationships/hyperlink" Target="http://www.elastic.co/guide/en/elasticsearch/reference/2.4/search-aggregations-metrics-min-aggregation.html" TargetMode="External"/><Relationship Id="rId6" Type="http://schemas.openxmlformats.org/officeDocument/2006/relationships/hyperlink" Target="http://www.elastic.co/guide/en/elasticsearch/reference/2.4/search-aggregations-metrics-max-aggregation.html" TargetMode="External"/><Relationship Id="rId7" Type="http://schemas.openxmlformats.org/officeDocument/2006/relationships/hyperlink" Target="http://www.elastic.co/guide/en/elasticsearch/reference/2.4/search-aggregations-metrics-cardinality-aggregation.html" TargetMode="External"/><Relationship Id="rId8" Type="http://schemas.openxmlformats.org/officeDocument/2006/relationships/hyperlink" Target="http://www.elastic.co/guide/en/elasticsearch/reference/2.4/search-aggregations-metrics-percentile-aggregation.html" TargetMode="External"/><Relationship Id="rId9"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hyperlink" Target="http://www.elastic.co/guide/en/elasticsearch/reference/2.4/search-aggregations-metrics-valuecount-aggregation.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8.png"/></Relationships>
</file>

<file path=ppt/slides/_rels/slide141.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valuecount-aggregation.html" TargetMode="External"/><Relationship Id="rId4" Type="http://schemas.openxmlformats.org/officeDocument/2006/relationships/hyperlink" Target="http://www.elastic.co/guide/en/elasticsearch/reference/2.4/search-aggregations-metrics-avg-aggregation.html" TargetMode="External"/><Relationship Id="rId5" Type="http://schemas.openxmlformats.org/officeDocument/2006/relationships/hyperlink" Target="http://www.elastic.co/guide/en/elasticsearch/reference/2.4/search-aggregations-metrics-sum-aggregation.html" TargetMode="External"/><Relationship Id="rId6" Type="http://schemas.openxmlformats.org/officeDocument/2006/relationships/hyperlink" Target="http://www.elastic.co/guide/en/elasticsearch/reference/2.4/search-aggregations-metrics-min-aggregation.html" TargetMode="External"/><Relationship Id="rId7" Type="http://schemas.openxmlformats.org/officeDocument/2006/relationships/hyperlink" Target="http://www.elastic.co/guide/en/elasticsearch/reference/2.4/search-aggregations-metrics-max-aggregation.html" TargetMode="External"/><Relationship Id="rId8" Type="http://schemas.openxmlformats.org/officeDocument/2006/relationships/hyperlink" Target="http://www.elastic.co/guide/en/elasticsearch/reference/2.4/search-aggregations-metrics-cardinality-aggregation.html" TargetMode="External"/><Relationship Id="rId9" Type="http://schemas.openxmlformats.org/officeDocument/2006/relationships/hyperlink" Target="http://www.elastic.co/guide/en/elasticsearch/reference/2.4/search-aggregations-metrics-extendedstats-aggregation.html" TargetMode="External"/><Relationship Id="rId10" Type="http://schemas.openxmlformats.org/officeDocument/2006/relationships/hyperlink" Target="http://www.elastic.co/guide/en/elasticsearch/reference/2.4/search-aggregations-metrics-percentile-aggregation.html" TargetMode="External"/><Relationship Id="rId11"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9.png"/></Relationships>
</file>

<file path=ppt/slides/_rels/slide143.xml.rels><?xml version="1.0" encoding="UTF-8" standalone="yes"?>
<Relationships xmlns="http://schemas.openxmlformats.org/package/2006/relationships"><Relationship Id="rId3" Type="http://schemas.openxmlformats.org/officeDocument/2006/relationships/hyperlink" Target="http://www.elastic.co/guide/en/elasticsearch/reference/2.4/search-aggregations-metrics-valuecount-aggregation.html" TargetMode="External"/><Relationship Id="rId4" Type="http://schemas.openxmlformats.org/officeDocument/2006/relationships/hyperlink" Target="http://www.elastic.co/guide/en/elasticsearch/reference/2.4/search-aggregations-metrics-avg-aggregation.html" TargetMode="External"/><Relationship Id="rId5" Type="http://schemas.openxmlformats.org/officeDocument/2006/relationships/hyperlink" Target="http://www.elastic.co/guide/en/elasticsearch/reference/2.4/search-aggregations-metrics-sum-aggregation.html" TargetMode="External"/><Relationship Id="rId6" Type="http://schemas.openxmlformats.org/officeDocument/2006/relationships/hyperlink" Target="http://www.elastic.co/guide/en/elasticsearch/reference/2.4/search-aggregations-metrics-min-aggregation.html" TargetMode="External"/><Relationship Id="rId7" Type="http://schemas.openxmlformats.org/officeDocument/2006/relationships/hyperlink" Target="http://www.elastic.co/guide/en/elasticsearch/reference/2.4/search-aggregations-metrics-max-aggregation.html" TargetMode="External"/><Relationship Id="rId8" Type="http://schemas.openxmlformats.org/officeDocument/2006/relationships/hyperlink" Target="http://www.elastic.co/guide/en/elasticsearch/reference/2.4/search-aggregations-metrics-cardinality-aggregation.html" TargetMode="External"/><Relationship Id="rId9" Type="http://schemas.openxmlformats.org/officeDocument/2006/relationships/hyperlink" Target="http://www.elastic.co/guide/en/elasticsearch/reference/2.4/search-aggregations-metrics-extendedstats-aggregation.html" TargetMode="External"/><Relationship Id="rId10" Type="http://schemas.openxmlformats.org/officeDocument/2006/relationships/hyperlink" Target="http://www.elastic.co/guide/en/elasticsearch/reference/2.4/search-aggregations-metrics-percentile-aggregation.html" TargetMode="External"/><Relationship Id="rId11" Type="http://schemas.openxmlformats.org/officeDocument/2006/relationships/hyperlink" Target="http://www.elastic.co/guide/en/elasticsearch/reference/2.4/search-aggregations-metrics-percentile-rank-aggregation.html"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www.elastic.co/guide/en/kibana/4.6/visualize.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lastic/kibana/edit/4.6/docs/dashboard.asciidoc"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sKnkQSec1U0" TargetMode="Externa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Elasticsearch%23cite_note-compass-2" TargetMode="External"/><Relationship Id="rId4" Type="http://schemas.openxmlformats.org/officeDocument/2006/relationships/hyperlink" Target="https://en.wikipedia.org/wiki/JSON" TargetMode="External"/><Relationship Id="rId5" Type="http://schemas.openxmlformats.org/officeDocument/2006/relationships/hyperlink" Target="https://en.wikipedia.org/wiki/HTTP" TargetMode="External"/><Relationship Id="rId6" Type="http://schemas.openxmlformats.org/officeDocument/2006/relationships/hyperlink" Target="https://en.wikipedia.org/wiki/Elasticsearch%23cite_note-initversion-3" TargetMode="External"/><Relationship Id="rId7" Type="http://schemas.openxmlformats.org/officeDocument/2006/relationships/hyperlink" Target="https://en.wikipedia.org/w/index.php?title=Elasticsearch_BV&amp;action=edit&amp;redlink=1" TargetMode="External"/><Relationship Id="rId8" Type="http://schemas.openxmlformats.org/officeDocument/2006/relationships/hyperlink" Target="https://en.wikipedia.org/wiki/Elasticsearch%23cite_note-4" TargetMode="External"/><Relationship Id="rId9" Type="http://schemas.openxmlformats.org/officeDocument/2006/relationships/hyperlink" Target="https://en.wikipedia.org/wiki/Elasticsearch%23cite_note-5" TargetMode="External"/><Relationship Id="rId10" Type="http://schemas.openxmlformats.org/officeDocument/2006/relationships/image" Target="../media/image14.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hyperlink" Target="https://en.wikipedia.org/wiki/Compass_Projec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verted_index" TargetMode="External"/><Relationship Id="rId3" Type="http://schemas.openxmlformats.org/officeDocument/2006/relationships/image" Target="../media/image2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JSON" TargetMode="Externa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23glossary-replica-shard" TargetMode="External"/><Relationship Id="rId4" Type="http://schemas.openxmlformats.org/officeDocument/2006/relationships/hyperlink" Target="https://www.elastic.co/guide/en/elasticsearch/reference/current/glossary.html%23glossary-index" TargetMode="External"/><Relationship Id="rId5" Type="http://schemas.openxmlformats.org/officeDocument/2006/relationships/hyperlink" Target="https://www.elastic.co/guide/en/elasticsearch/reference/current/glossary.html%23glossary-document" TargetMode="External"/><Relationship Id="rId6" Type="http://schemas.openxmlformats.org/officeDocument/2006/relationships/hyperlink" Target="https://www.elastic.co/guide/en/elasticsearch/reference/current/glossary.html%23glossary-routing" TargetMode="External"/><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shar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primary-shard" TargetMode="Externa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hyperlink" Target="https://www.elastic.co/guide/en/elasticsearch/reference/current/glossary.html%23glossary-nod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9200/_plugin/kop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hyperlink" Target="http://logz.io/blog/what-is-the-elk-stack/" TargetMode="External"/><Relationship Id="rId4" Type="http://schemas.openxmlformats.org/officeDocument/2006/relationships/hyperlink" Target="https://www.elastic.co/guide/en/logstash/current/index.html"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elastic/logstash-forwarder/blob/master/PROTOCOL.md" TargetMode="External"/><Relationship Id="rId4"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logstash-plugins/logstash-patterns-core/tree/master/patterns" TargetMode="External"/><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hyperlink" Target="http://joda-time.sourceforge.net/apidocs/org/joda/time/format/DateTimeFormat.html" TargetMode="External"/><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www.elastic.co/guide/en/kibana/4.6/visualiz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gz.io/sample-data"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dirty="0" smtClean="0"/>
              <a:t>ELK</a:t>
            </a:r>
            <a:endParaRPr lang="en-US" dirty="0"/>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a:t>A comprehensive introduction to the</a:t>
            </a:r>
          </a:p>
          <a:p>
            <a:r>
              <a:rPr lang="en-US" dirty="0" smtClean="0"/>
              <a:t>Elasticsearch, </a:t>
            </a:r>
            <a:r>
              <a:rPr lang="en-US" dirty="0" err="1" smtClean="0"/>
              <a:t>Logstash</a:t>
            </a:r>
            <a:r>
              <a:rPr lang="en-US" dirty="0" smtClean="0"/>
              <a:t>, and </a:t>
            </a:r>
            <a:r>
              <a:rPr lang="en-US" dirty="0" err="1" smtClean="0"/>
              <a:t>Kibana</a:t>
            </a:r>
            <a:r>
              <a:rPr lang="en-US" dirty="0" smtClean="0"/>
              <a:t> FOSS triad also known as the ELK stack.</a:t>
            </a:r>
            <a:endParaRPr lang="en-US" dirty="0"/>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a:solidFill>
                  <a:schemeClr val="bg1"/>
                </a:solidFill>
                <a:latin typeface="+mj-lt"/>
                <a:cs typeface="Tunga" pitchFamily="34" charset="0"/>
              </a:rPr>
              <a:t>-</a:t>
            </a:r>
            <a:r>
              <a:rPr lang="en-US" sz="1400" b="1" dirty="0">
                <a:solidFill>
                  <a:schemeClr val="bg1"/>
                </a:solidFill>
                <a:latin typeface="+mj-lt"/>
                <a:cs typeface="Tunga" pitchFamily="34" charset="0"/>
              </a:rPr>
              <a:t> </a:t>
            </a:r>
            <a:r>
              <a:rPr lang="en-US" sz="4800" b="1" dirty="0">
                <a:solidFill>
                  <a:srgbClr val="3333CC"/>
                </a:solidFill>
                <a:latin typeface="+mj-lt"/>
                <a:cs typeface="Tunga" pitchFamily="34" charset="0"/>
              </a:rPr>
              <a:t>M</a:t>
            </a: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a:solidFill>
                  <a:schemeClr val="bg1"/>
                </a:solidFill>
              </a:rPr>
              <a:t> </a:t>
            </a:r>
            <a:r>
              <a:rPr lang="en-US" sz="1400" dirty="0">
                <a:solidFill>
                  <a:schemeClr val="bg1"/>
                </a:solidFill>
              </a:rPr>
              <a:t>Software Consulting</a:t>
            </a:r>
          </a:p>
        </p:txBody>
      </p:sp>
    </p:spTree>
    <p:extLst>
      <p:ext uri="{BB962C8B-B14F-4D97-AF65-F5344CB8AC3E}">
        <p14:creationId xmlns:p14="http://schemas.microsoft.com/office/powerpoint/2010/main" val="184158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are you?</a:t>
            </a:r>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a:t>What do you do?</a:t>
            </a:r>
          </a:p>
          <a:p>
            <a:pPr lvl="1" fontAlgn="base">
              <a:buFont typeface="Wingdings" panose="05000000000000000000" pitchFamily="2" charset="2"/>
              <a:buChar char="Ø"/>
            </a:pPr>
            <a:r>
              <a:rPr lang="en-US" dirty="0"/>
              <a:t>What is your interest in </a:t>
            </a:r>
            <a:r>
              <a:rPr lang="en-US" dirty="0" smtClean="0"/>
              <a:t>Elasticsearch, </a:t>
            </a:r>
            <a:r>
              <a:rPr lang="en-US" dirty="0" err="1" smtClean="0"/>
              <a:t>Logstash</a:t>
            </a:r>
            <a:r>
              <a:rPr lang="en-US" dirty="0" smtClean="0"/>
              <a:t>, </a:t>
            </a:r>
            <a:r>
              <a:rPr lang="en-US" dirty="0" err="1" smtClean="0"/>
              <a:t>Kibana</a:t>
            </a:r>
            <a:r>
              <a:rPr lang="en-US" dirty="0" smtClean="0"/>
              <a:t>?</a:t>
            </a:r>
            <a:endParaRPr lang="en-US" dirty="0"/>
          </a:p>
          <a:p>
            <a:pPr lvl="1" fontAlgn="base">
              <a:buFont typeface="Wingdings" panose="05000000000000000000" pitchFamily="2" charset="2"/>
              <a:buChar char="Ø"/>
            </a:pPr>
            <a:r>
              <a:rPr lang="en-US" dirty="0"/>
              <a:t>What is your experience with </a:t>
            </a:r>
            <a:r>
              <a:rPr lang="en-US" dirty="0" smtClean="0"/>
              <a:t>ELK?</a:t>
            </a:r>
            <a:endParaRPr lang="en-US" dirty="0"/>
          </a:p>
          <a:p>
            <a:pPr lvl="1" fontAlgn="base">
              <a:buFont typeface="Wingdings" panose="05000000000000000000" pitchFamily="2" charset="2"/>
              <a:buChar char="Ø"/>
            </a:pPr>
            <a:r>
              <a:rPr lang="en-US" dirty="0"/>
              <a:t>What is important about </a:t>
            </a:r>
            <a:r>
              <a:rPr lang="en-US" dirty="0" smtClean="0"/>
              <a:t>the ELK stack </a:t>
            </a:r>
            <a:r>
              <a:rPr lang="en-US" dirty="0"/>
              <a:t>to you?</a:t>
            </a:r>
          </a:p>
        </p:txBody>
      </p:sp>
      <p:sp>
        <p:nvSpPr>
          <p:cNvPr id="5" name="Slide Number Placeholder 4"/>
          <p:cNvSpPr>
            <a:spLocks noGrp="1"/>
          </p:cNvSpPr>
          <p:nvPr>
            <p:ph type="sldNum" sz="quarter" idx="12"/>
          </p:nvPr>
        </p:nvSpPr>
        <p:spPr/>
        <p:txBody>
          <a:bodyPr/>
          <a:lstStyle/>
          <a:p>
            <a:fld id="{2413AE55-7CCA-47E3-92F9-1680A267B0D2}" type="slidenum">
              <a:rPr lang="en-US" smtClean="0"/>
              <a:t>10</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63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fontScale="90000"/>
          </a:bodyPr>
          <a:lstStyle/>
          <a:p>
            <a:r>
              <a:rPr lang="en-US" dirty="0" smtClean="0"/>
              <a:t>Keep Track of </a:t>
            </a:r>
            <a:r>
              <a:rPr lang="en-US" dirty="0" err="1" smtClean="0"/>
              <a:t>Logstash</a:t>
            </a:r>
            <a:r>
              <a:rPr lang="en-US" dirty="0" smtClean="0"/>
              <a:t>/</a:t>
            </a:r>
            <a:r>
              <a:rPr lang="en-US" dirty="0" err="1" smtClean="0"/>
              <a:t>Elasticserch</a:t>
            </a:r>
            <a:r>
              <a:rPr lang="en-US" dirty="0" smtClean="0"/>
              <a:t> Exceptions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816" y="1600200"/>
            <a:ext cx="8331262" cy="4648200"/>
          </a:xfrm>
        </p:spPr>
      </p:pic>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spTree>
    <p:extLst>
      <p:ext uri="{BB962C8B-B14F-4D97-AF65-F5344CB8AC3E}">
        <p14:creationId xmlns:p14="http://schemas.microsoft.com/office/powerpoint/2010/main" val="19020734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Growth and Bursts of Traffic</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20000"/>
          </a:bodyPr>
          <a:lstStyle/>
          <a:p>
            <a:r>
              <a:rPr lang="en-US" dirty="0"/>
              <a:t>Machines pile up, data grows, and log files follow suit. As you scale out with more products, applications, features, developers, and operations, you also accumulate more logs. This requires a certain amount of compute resource and storage capacity so that your system can process all of them. </a:t>
            </a:r>
            <a:endParaRPr lang="en-US" dirty="0" smtClean="0"/>
          </a:p>
          <a:p>
            <a:r>
              <a:rPr lang="en-US" dirty="0" smtClean="0"/>
              <a:t>In </a:t>
            </a:r>
            <a:r>
              <a:rPr lang="en-US" dirty="0"/>
              <a:t>general, log management solutions consume large amounts of CPU, memory, and storage. Log systems are </a:t>
            </a:r>
            <a:r>
              <a:rPr lang="en-US" dirty="0" err="1"/>
              <a:t>bursty</a:t>
            </a:r>
            <a:r>
              <a:rPr lang="en-US" dirty="0"/>
              <a:t> by nature, and sporadic bursts are typical. If a file is purged from your database, the frequency of logs that you receive may range from 100 to 200 to 100,000 logs per second. </a:t>
            </a:r>
            <a:endParaRPr lang="en-US" dirty="0" smtClean="0"/>
          </a:p>
          <a:p>
            <a:r>
              <a:rPr lang="en-US" dirty="0" smtClean="0"/>
              <a:t>As </a:t>
            </a:r>
            <a:r>
              <a:rPr lang="en-US" dirty="0"/>
              <a:t>a result, you need to allocate up to 10 times more capacity than normal. When there is a real production issue, many systems generally report failures or disconnections, which cause them to generate many more logs. This is actually when log management systems are needed more than ever.</a:t>
            </a:r>
          </a:p>
        </p:txBody>
      </p:sp>
      <p:pic>
        <p:nvPicPr>
          <p:cNvPr id="8" name="Picture 7"/>
          <p:cNvPicPr>
            <a:picLocks noChangeAspect="1"/>
          </p:cNvPicPr>
          <p:nvPr/>
        </p:nvPicPr>
        <p:blipFill>
          <a:blip r:embed="rId2"/>
          <a:stretch>
            <a:fillRect/>
          </a:stretch>
        </p:blipFill>
        <p:spPr>
          <a:xfrm>
            <a:off x="5791200" y="4343400"/>
            <a:ext cx="3352800" cy="2514600"/>
          </a:xfrm>
          <a:prstGeom prst="rect">
            <a:avLst/>
          </a:prstGeom>
        </p:spPr>
      </p:pic>
    </p:spTree>
    <p:extLst>
      <p:ext uri="{BB962C8B-B14F-4D97-AF65-F5344CB8AC3E}">
        <p14:creationId xmlns:p14="http://schemas.microsoft.com/office/powerpoint/2010/main" val="10597906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ELK Elasticity</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10000"/>
          </a:bodyPr>
          <a:lstStyle/>
          <a:p>
            <a:r>
              <a:rPr lang="en-US" dirty="0"/>
              <a:t>One of the biggest challenges of building an ELK deployment, then, is making it scalable. Let’s say you have an e-commerce site and experience an increasing number of incoming log files during a particular time of year. To ensure that this influx of log data does not become a bottleneck, you need to make sure that your environment can scale with ease. This requires that you scale on all fronts — from </a:t>
            </a:r>
            <a:r>
              <a:rPr lang="en-US" dirty="0" err="1"/>
              <a:t>Redis</a:t>
            </a:r>
            <a:r>
              <a:rPr lang="en-US" dirty="0"/>
              <a:t> to </a:t>
            </a:r>
            <a:r>
              <a:rPr lang="en-US" dirty="0" err="1"/>
              <a:t>Logstash</a:t>
            </a:r>
            <a:r>
              <a:rPr lang="en-US" dirty="0"/>
              <a:t> and </a:t>
            </a:r>
            <a:r>
              <a:rPr lang="en-US" dirty="0" err="1"/>
              <a:t>Elasticsearch</a:t>
            </a:r>
            <a:r>
              <a:rPr lang="en-US" dirty="0"/>
              <a:t> — which is challenging in multiple ways. Regardless of where you’re deploying your ELK platform — be it on Amazon Web Services, in the Google Cloud, or in your own datacenter — we recommend having a cluster of </a:t>
            </a:r>
            <a:r>
              <a:rPr lang="en-US" dirty="0" err="1"/>
              <a:t>Elasticsearch</a:t>
            </a:r>
            <a:r>
              <a:rPr lang="en-US" dirty="0"/>
              <a:t> nodes that run in different availability zones, or in different segments of a datacenter, to ensure high availability.</a:t>
            </a:r>
          </a:p>
          <a:p>
            <a:r>
              <a:rPr lang="en-US" dirty="0"/>
              <a:t>Let’s discuss it one component at a time.</a:t>
            </a:r>
          </a:p>
        </p:txBody>
      </p:sp>
      <p:pic>
        <p:nvPicPr>
          <p:cNvPr id="3" name="Picture 2"/>
          <p:cNvPicPr>
            <a:picLocks noChangeAspect="1"/>
          </p:cNvPicPr>
          <p:nvPr/>
        </p:nvPicPr>
        <p:blipFill>
          <a:blip r:embed="rId2"/>
          <a:stretch>
            <a:fillRect/>
          </a:stretch>
        </p:blipFill>
        <p:spPr>
          <a:xfrm>
            <a:off x="2229961" y="4291356"/>
            <a:ext cx="4800600" cy="2552789"/>
          </a:xfrm>
          <a:prstGeom prst="rect">
            <a:avLst/>
          </a:prstGeom>
        </p:spPr>
      </p:pic>
    </p:spTree>
    <p:extLst>
      <p:ext uri="{BB962C8B-B14F-4D97-AF65-F5344CB8AC3E}">
        <p14:creationId xmlns:p14="http://schemas.microsoft.com/office/powerpoint/2010/main" val="1342740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Redis</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sp>
        <p:nvSpPr>
          <p:cNvPr id="2" name="Content Placeholder 1"/>
          <p:cNvSpPr>
            <a:spLocks noGrp="1"/>
          </p:cNvSpPr>
          <p:nvPr>
            <p:ph idx="1"/>
          </p:nvPr>
        </p:nvSpPr>
        <p:spPr>
          <a:xfrm>
            <a:off x="497524" y="1429376"/>
            <a:ext cx="8265475" cy="2914024"/>
          </a:xfrm>
        </p:spPr>
        <p:txBody>
          <a:bodyPr>
            <a:normAutofit/>
          </a:bodyPr>
          <a:lstStyle/>
          <a:p>
            <a:r>
              <a:rPr lang="en-US" dirty="0"/>
              <a:t>You probably want to run more than one </a:t>
            </a:r>
            <a:r>
              <a:rPr lang="en-US" dirty="0" err="1"/>
              <a:t>Redis</a:t>
            </a:r>
            <a:r>
              <a:rPr lang="en-US" dirty="0"/>
              <a:t> server, an action that requires some work. You can either build it on you own or run </a:t>
            </a:r>
            <a:r>
              <a:rPr lang="en-US" dirty="0" err="1"/>
              <a:t>Redis</a:t>
            </a:r>
            <a:r>
              <a:rPr lang="en-US" dirty="0"/>
              <a:t> Labs </a:t>
            </a:r>
            <a:r>
              <a:rPr lang="en-US" dirty="0">
                <a:hlinkClick r:id="rId2" tooltip="as a service"/>
              </a:rPr>
              <a:t>as a service</a:t>
            </a:r>
            <a:r>
              <a:rPr lang="en-US" dirty="0"/>
              <a:t>. The only challenge is dividing inbound log traffic from UDP/TCP across multiple </a:t>
            </a:r>
            <a:r>
              <a:rPr lang="en-US" dirty="0" err="1"/>
              <a:t>Redis</a:t>
            </a:r>
            <a:r>
              <a:rPr lang="en-US" dirty="0"/>
              <a:t> servers. For this, we use AWS Route 53 and will share some more about this in the future.</a:t>
            </a:r>
          </a:p>
        </p:txBody>
      </p:sp>
      <p:pic>
        <p:nvPicPr>
          <p:cNvPr id="7" name="Picture 6"/>
          <p:cNvPicPr>
            <a:picLocks noChangeAspect="1"/>
          </p:cNvPicPr>
          <p:nvPr/>
        </p:nvPicPr>
        <p:blipFill>
          <a:blip r:embed="rId3"/>
          <a:stretch>
            <a:fillRect/>
          </a:stretch>
        </p:blipFill>
        <p:spPr>
          <a:xfrm>
            <a:off x="850815" y="3078546"/>
            <a:ext cx="6934200" cy="3687362"/>
          </a:xfrm>
          <a:prstGeom prst="rect">
            <a:avLst/>
          </a:prstGeom>
        </p:spPr>
      </p:pic>
    </p:spTree>
    <p:extLst>
      <p:ext uri="{BB962C8B-B14F-4D97-AF65-F5344CB8AC3E}">
        <p14:creationId xmlns:p14="http://schemas.microsoft.com/office/powerpoint/2010/main" val="615555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Logstash</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104</a:t>
            </a:fld>
            <a:endParaRPr lang="en-US"/>
          </a:p>
        </p:txBody>
      </p:sp>
      <p:sp>
        <p:nvSpPr>
          <p:cNvPr id="2" name="Content Placeholder 1"/>
          <p:cNvSpPr>
            <a:spLocks noGrp="1"/>
          </p:cNvSpPr>
          <p:nvPr>
            <p:ph idx="1"/>
          </p:nvPr>
        </p:nvSpPr>
        <p:spPr>
          <a:xfrm>
            <a:off x="497524" y="1429376"/>
            <a:ext cx="8265475" cy="2914024"/>
          </a:xfrm>
        </p:spPr>
        <p:txBody>
          <a:bodyPr>
            <a:normAutofit/>
          </a:bodyPr>
          <a:lstStyle/>
          <a:p>
            <a:r>
              <a:rPr lang="en-US" dirty="0"/>
              <a:t>To read and push to </a:t>
            </a:r>
            <a:r>
              <a:rPr lang="en-US" dirty="0" err="1"/>
              <a:t>Elasticsearch</a:t>
            </a:r>
            <a:r>
              <a:rPr lang="en-US" dirty="0"/>
              <a:t>, it’s best to use a </a:t>
            </a:r>
            <a:r>
              <a:rPr lang="en-US" dirty="0" err="1"/>
              <a:t>Logstash</a:t>
            </a:r>
            <a:r>
              <a:rPr lang="en-US" dirty="0"/>
              <a:t> instance for each </a:t>
            </a:r>
            <a:r>
              <a:rPr lang="en-US" dirty="0" err="1"/>
              <a:t>Redis</a:t>
            </a:r>
            <a:r>
              <a:rPr lang="en-US" dirty="0"/>
              <a:t> server. That’s easy. Each one of your </a:t>
            </a:r>
            <a:r>
              <a:rPr lang="en-US" dirty="0" err="1"/>
              <a:t>Logstash</a:t>
            </a:r>
            <a:r>
              <a:rPr lang="en-US" dirty="0"/>
              <a:t> instances should run in a different AZ (on AWS). You should also separate </a:t>
            </a:r>
            <a:r>
              <a:rPr lang="en-US" dirty="0" err="1"/>
              <a:t>Logstash</a:t>
            </a:r>
            <a:r>
              <a:rPr lang="en-US" dirty="0"/>
              <a:t> and </a:t>
            </a:r>
            <a:r>
              <a:rPr lang="en-US" dirty="0" err="1"/>
              <a:t>Elasticsearch</a:t>
            </a:r>
            <a:r>
              <a:rPr lang="en-US" dirty="0"/>
              <a:t> by using different machines for them. This is critical because they both run as JVMs and consume large amounts of memory, which makes them unable to run on the same machine effectively. I also recommend allocating half of the memory on each machine to </a:t>
            </a:r>
            <a:r>
              <a:rPr lang="en-US" dirty="0" err="1"/>
              <a:t>Elasticsearch</a:t>
            </a:r>
            <a:r>
              <a:rPr lang="en-US" dirty="0"/>
              <a:t> or </a:t>
            </a:r>
            <a:r>
              <a:rPr lang="en-US" dirty="0" err="1"/>
              <a:t>Logstash</a:t>
            </a:r>
            <a:r>
              <a:rPr lang="en-US" dirty="0"/>
              <a:t>.</a:t>
            </a:r>
          </a:p>
        </p:txBody>
      </p:sp>
      <p:pic>
        <p:nvPicPr>
          <p:cNvPr id="7" name="Picture 6"/>
          <p:cNvPicPr>
            <a:picLocks noChangeAspect="1"/>
          </p:cNvPicPr>
          <p:nvPr/>
        </p:nvPicPr>
        <p:blipFill>
          <a:blip r:embed="rId2"/>
          <a:stretch>
            <a:fillRect/>
          </a:stretch>
        </p:blipFill>
        <p:spPr>
          <a:xfrm>
            <a:off x="850815" y="3078546"/>
            <a:ext cx="6934200" cy="3687362"/>
          </a:xfrm>
          <a:prstGeom prst="rect">
            <a:avLst/>
          </a:prstGeom>
        </p:spPr>
      </p:pic>
    </p:spTree>
    <p:extLst>
      <p:ext uri="{BB962C8B-B14F-4D97-AF65-F5344CB8AC3E}">
        <p14:creationId xmlns:p14="http://schemas.microsoft.com/office/powerpoint/2010/main" val="5477576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err="1" smtClean="0"/>
              <a:t>Elasticsearch</a:t>
            </a:r>
            <a:r>
              <a:rPr lang="en-US" dirty="0" smtClean="0"/>
              <a:t> Cluster</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10000"/>
          </a:bodyPr>
          <a:lstStyle/>
          <a:p>
            <a:r>
              <a:rPr lang="en-US" dirty="0" err="1"/>
              <a:t>Elasticsearch</a:t>
            </a:r>
            <a:r>
              <a:rPr lang="en-US" dirty="0"/>
              <a:t> is composed of a number of different components, two of which are the most important: the master nodes and the data nodes. The master nodes are responsible for cluster management while the data nodes, as the name suggests, are in charge of the data. We recommend clustering </a:t>
            </a:r>
            <a:r>
              <a:rPr lang="en-US" dirty="0" err="1"/>
              <a:t>Elasticsearch</a:t>
            </a:r>
            <a:r>
              <a:rPr lang="en-US" dirty="0"/>
              <a:t> with at least three master nodes because of the common occurrence of </a:t>
            </a:r>
            <a:r>
              <a:rPr lang="en-US" dirty="0">
                <a:hlinkClick r:id="rId2" tooltip="split brain"/>
              </a:rPr>
              <a:t>split brain</a:t>
            </a:r>
            <a:r>
              <a:rPr lang="en-US" dirty="0"/>
              <a:t>, which is essentially a dispute between two nodes regarding which one is actually the master. As a result, using three master nodes prevents split brain from happening. As far as the data nodes go, we recommend having at least two data nodes so that your data is replicated at least once. This results in a minimum of five nodes: the three master nodes can be small machines, and the two data nodes need to be scaled on solid machines with very fast storage and a large capacity for memory.</a:t>
            </a:r>
          </a:p>
        </p:txBody>
      </p:sp>
      <p:pic>
        <p:nvPicPr>
          <p:cNvPr id="3" name="Picture 2"/>
          <p:cNvPicPr>
            <a:picLocks noChangeAspect="1"/>
          </p:cNvPicPr>
          <p:nvPr/>
        </p:nvPicPr>
        <p:blipFill>
          <a:blip r:embed="rId3"/>
          <a:stretch>
            <a:fillRect/>
          </a:stretch>
        </p:blipFill>
        <p:spPr>
          <a:xfrm>
            <a:off x="2971800" y="4134389"/>
            <a:ext cx="3303111" cy="2474145"/>
          </a:xfrm>
          <a:prstGeom prst="rect">
            <a:avLst/>
          </a:prstGeom>
        </p:spPr>
      </p:pic>
    </p:spTree>
    <p:extLst>
      <p:ext uri="{BB962C8B-B14F-4D97-AF65-F5344CB8AC3E}">
        <p14:creationId xmlns:p14="http://schemas.microsoft.com/office/powerpoint/2010/main" val="16506785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Access Control</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
        <p:nvSpPr>
          <p:cNvPr id="2" name="Content Placeholder 1"/>
          <p:cNvSpPr>
            <a:spLocks noGrp="1"/>
          </p:cNvSpPr>
          <p:nvPr>
            <p:ph idx="1"/>
          </p:nvPr>
        </p:nvSpPr>
        <p:spPr>
          <a:xfrm>
            <a:off x="497524" y="1429376"/>
            <a:ext cx="8265475" cy="2914024"/>
          </a:xfrm>
        </p:spPr>
        <p:txBody>
          <a:bodyPr>
            <a:normAutofit fontScale="77500" lnSpcReduction="20000"/>
          </a:bodyPr>
          <a:lstStyle/>
          <a:p>
            <a:r>
              <a:rPr lang="en-US" dirty="0"/>
              <a:t>Due to the fact that logs may contain sensitive data, it is crucial to protect who can see what. How can you limit access to specific dashboards, visualizations, or data inside your log analytics platform? As far as we know, there is no simple way to do this in the ELK Stack. One option is to use </a:t>
            </a:r>
            <a:r>
              <a:rPr lang="en-US" dirty="0" err="1"/>
              <a:t>nginx</a:t>
            </a:r>
            <a:r>
              <a:rPr lang="en-US" dirty="0"/>
              <a:t> reverse proxy to access your </a:t>
            </a:r>
            <a:r>
              <a:rPr lang="en-US" dirty="0" err="1"/>
              <a:t>Kibana</a:t>
            </a:r>
            <a:r>
              <a:rPr lang="en-US" dirty="0"/>
              <a:t> dashboard, which entails a simple </a:t>
            </a:r>
            <a:r>
              <a:rPr lang="en-US" dirty="0" err="1"/>
              <a:t>nginx</a:t>
            </a:r>
            <a:r>
              <a:rPr lang="en-US" dirty="0"/>
              <a:t> configuration that requires those who want to access the dashboard to have a username and password. This quickly blocks access to your </a:t>
            </a:r>
            <a:r>
              <a:rPr lang="en-US" dirty="0" err="1"/>
              <a:t>Kibana</a:t>
            </a:r>
            <a:r>
              <a:rPr lang="en-US" dirty="0"/>
              <a:t> console.</a:t>
            </a:r>
          </a:p>
          <a:p>
            <a:r>
              <a:rPr lang="en-US" dirty="0"/>
              <a:t>The challenge here arises if you would like to limit access on a more granular level.  This is currently impossible within open source ELK. The only thing you can do is use Elasticsearch Shield and build the security from Elasticsearch up the stack. </a:t>
            </a:r>
          </a:p>
          <a:p>
            <a:r>
              <a:rPr lang="en-US" dirty="0"/>
              <a:t>Last but not least, be careful when exposing </a:t>
            </a:r>
            <a:r>
              <a:rPr lang="en-US" dirty="0" err="1"/>
              <a:t>Elasticsearch</a:t>
            </a:r>
            <a:r>
              <a:rPr lang="en-US" dirty="0"/>
              <a:t> because it is very susceptible to attacks. We recommend limiting all access to </a:t>
            </a:r>
            <a:r>
              <a:rPr lang="en-US" dirty="0" err="1"/>
              <a:t>Elasticsearch</a:t>
            </a:r>
            <a:r>
              <a:rPr lang="en-US" dirty="0"/>
              <a:t> inbound port 9200 from the internet.</a:t>
            </a:r>
          </a:p>
        </p:txBody>
      </p:sp>
    </p:spTree>
    <p:extLst>
      <p:ext uri="{BB962C8B-B14F-4D97-AF65-F5344CB8AC3E}">
        <p14:creationId xmlns:p14="http://schemas.microsoft.com/office/powerpoint/2010/main" val="2070590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a:bodyPr>
          <a:lstStyle/>
          <a:p>
            <a:r>
              <a:rPr lang="en-US" dirty="0" smtClean="0"/>
              <a:t>Log Data Consistency</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107</a:t>
            </a:fld>
            <a:endParaRPr lang="en-US"/>
          </a:p>
        </p:txBody>
      </p:sp>
      <p:sp>
        <p:nvSpPr>
          <p:cNvPr id="2" name="Content Placeholder 1"/>
          <p:cNvSpPr>
            <a:spLocks noGrp="1"/>
          </p:cNvSpPr>
          <p:nvPr>
            <p:ph idx="1"/>
          </p:nvPr>
        </p:nvSpPr>
        <p:spPr>
          <a:xfrm>
            <a:off x="497524" y="1429376"/>
            <a:ext cx="8265475" cy="2914024"/>
          </a:xfrm>
        </p:spPr>
        <p:txBody>
          <a:bodyPr>
            <a:normAutofit fontScale="77500" lnSpcReduction="20000"/>
          </a:bodyPr>
          <a:lstStyle/>
          <a:p>
            <a:r>
              <a:rPr lang="en-US" dirty="0" err="1"/>
              <a:t>Logstash</a:t>
            </a:r>
            <a:r>
              <a:rPr lang="en-US" dirty="0"/>
              <a:t> has a component that parses logs and tokenizes them in accordance with a set of rules. Therefore, if you have an access log from </a:t>
            </a:r>
            <a:r>
              <a:rPr lang="en-US" dirty="0" err="1"/>
              <a:t>nginx</a:t>
            </a:r>
            <a:r>
              <a:rPr lang="en-US" dirty="0"/>
              <a:t>, you want the ability to view each field and have visualizations and dashboards built based on specific fields. You need to apply the relevant parsing abilities to </a:t>
            </a:r>
            <a:r>
              <a:rPr lang="en-US" dirty="0" err="1"/>
              <a:t>Logstash</a:t>
            </a:r>
            <a:r>
              <a:rPr lang="en-US" dirty="0"/>
              <a:t> — which has proven to be quite a challenge, particularly when it comes to building </a:t>
            </a:r>
            <a:r>
              <a:rPr lang="en-US" dirty="0" err="1"/>
              <a:t>groks</a:t>
            </a:r>
            <a:r>
              <a:rPr lang="en-US" dirty="0"/>
              <a:t>, debugging them, and actually parsing logs to have the relevant fields for </a:t>
            </a:r>
            <a:r>
              <a:rPr lang="en-US" dirty="0" err="1"/>
              <a:t>Elasticsearch</a:t>
            </a:r>
            <a:r>
              <a:rPr lang="en-US" dirty="0"/>
              <a:t> and </a:t>
            </a:r>
            <a:r>
              <a:rPr lang="en-US" dirty="0" err="1"/>
              <a:t>Kibana</a:t>
            </a:r>
            <a:r>
              <a:rPr lang="en-US" dirty="0"/>
              <a:t>.</a:t>
            </a:r>
          </a:p>
          <a:p>
            <a:r>
              <a:rPr lang="en-US" dirty="0"/>
              <a:t>At the end of the day, it is very easy to make mistakes using </a:t>
            </a:r>
            <a:r>
              <a:rPr lang="en-US" dirty="0" err="1"/>
              <a:t>Logstash</a:t>
            </a:r>
            <a:r>
              <a:rPr lang="en-US" dirty="0"/>
              <a:t>, which is why you should carefully test and maintain all of your log configurations by means of version control. That way, while you may get started using </a:t>
            </a:r>
            <a:r>
              <a:rPr lang="en-US" dirty="0" err="1"/>
              <a:t>nginx</a:t>
            </a:r>
            <a:r>
              <a:rPr lang="en-US" dirty="0"/>
              <a:t> and MySQL, you may incorporate custom applications as you grow that result in large and hard-to-manage log files. The community has generated a lot of solutions around this topic, but trial and error is extremely important with open source tools before using them in production.</a:t>
            </a:r>
          </a:p>
        </p:txBody>
      </p:sp>
    </p:spTree>
    <p:extLst>
      <p:ext uri="{BB962C8B-B14F-4D97-AF65-F5344CB8AC3E}">
        <p14:creationId xmlns:p14="http://schemas.microsoft.com/office/powerpoint/2010/main" val="19280339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524" y="94915"/>
            <a:ext cx="7315200" cy="1154097"/>
          </a:xfrm>
        </p:spPr>
        <p:txBody>
          <a:bodyPr>
            <a:normAutofit/>
          </a:bodyPr>
          <a:lstStyle/>
          <a:p>
            <a:r>
              <a:rPr lang="en-US" dirty="0" smtClean="0"/>
              <a:t>Data Retention</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sp>
        <p:nvSpPr>
          <p:cNvPr id="2" name="Content Placeholder 1"/>
          <p:cNvSpPr>
            <a:spLocks noGrp="1"/>
          </p:cNvSpPr>
          <p:nvPr>
            <p:ph idx="1"/>
          </p:nvPr>
        </p:nvSpPr>
        <p:spPr>
          <a:xfrm>
            <a:off x="497524" y="1429376"/>
            <a:ext cx="8265475" cy="2914024"/>
          </a:xfrm>
        </p:spPr>
        <p:txBody>
          <a:bodyPr>
            <a:normAutofit fontScale="92500" lnSpcReduction="20000"/>
          </a:bodyPr>
          <a:lstStyle/>
          <a:p>
            <a:r>
              <a:rPr lang="en-US" dirty="0"/>
              <a:t>Another aspect of maintainability comes into play with excess indices. Depending on how long you want to retain data, you need to have a process set up that will automatically delete old indices — otherwise, you will be left with too much data and your </a:t>
            </a:r>
            <a:r>
              <a:rPr lang="en-US" dirty="0" err="1"/>
              <a:t>Elasticsearch</a:t>
            </a:r>
            <a:r>
              <a:rPr lang="en-US" dirty="0"/>
              <a:t> will crash, resulting in data loss. To prevent this from happening, you can use </a:t>
            </a:r>
            <a:r>
              <a:rPr lang="en-US" dirty="0" err="1"/>
              <a:t>Elasticsearch</a:t>
            </a:r>
            <a:r>
              <a:rPr lang="en-US" dirty="0"/>
              <a:t> Curator to delete indices. We recommend having a </a:t>
            </a:r>
            <a:r>
              <a:rPr lang="en-US" dirty="0" err="1"/>
              <a:t>cron</a:t>
            </a:r>
            <a:r>
              <a:rPr lang="en-US" dirty="0"/>
              <a:t> job that automatically spawns Curator with the relevant parameters to delete any old indices, ensuring you don’t end up holding too much data. It is commonly required to save logs to S3 in a bucket for compliance, so you want to be sure to have a copy of the logs in their original format. Copying should be done before logs are parsed by </a:t>
            </a:r>
            <a:r>
              <a:rPr lang="en-US" dirty="0" err="1"/>
              <a:t>Logstash</a:t>
            </a:r>
            <a:r>
              <a:rPr lang="en-US" dirty="0"/>
              <a:t>.</a:t>
            </a:r>
          </a:p>
        </p:txBody>
      </p:sp>
    </p:spTree>
    <p:extLst>
      <p:ext uri="{BB962C8B-B14F-4D97-AF65-F5344CB8AC3E}">
        <p14:creationId xmlns:p14="http://schemas.microsoft.com/office/powerpoint/2010/main" val="15185307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7524" y="94915"/>
            <a:ext cx="7315200" cy="1154097"/>
          </a:xfrm>
        </p:spPr>
        <p:txBody>
          <a:bodyPr>
            <a:normAutofit/>
          </a:bodyPr>
          <a:lstStyle/>
          <a:p>
            <a:r>
              <a:rPr lang="en-US" dirty="0" smtClean="0"/>
              <a:t>Component Upgrades</a:t>
            </a:r>
            <a:endParaRPr lang="en-US" dirty="0"/>
          </a:p>
        </p:txBody>
      </p:sp>
      <p:sp>
        <p:nvSpPr>
          <p:cNvPr id="4" name="Footer Placeholder 3"/>
          <p:cNvSpPr>
            <a:spLocks noGrp="1"/>
          </p:cNvSpPr>
          <p:nvPr>
            <p:ph type="ftr" sz="quarter" idx="11"/>
          </p:nvPr>
        </p:nvSpPr>
        <p:spPr>
          <a:xfrm>
            <a:off x="6661771" y="94915"/>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sp>
        <p:nvSpPr>
          <p:cNvPr id="2" name="Content Placeholder 1"/>
          <p:cNvSpPr>
            <a:spLocks noGrp="1"/>
          </p:cNvSpPr>
          <p:nvPr>
            <p:ph idx="1"/>
          </p:nvPr>
        </p:nvSpPr>
        <p:spPr>
          <a:xfrm>
            <a:off x="497524" y="1429376"/>
            <a:ext cx="8265475" cy="2914024"/>
          </a:xfrm>
        </p:spPr>
        <p:txBody>
          <a:bodyPr>
            <a:normAutofit fontScale="85000" lnSpcReduction="20000"/>
          </a:bodyPr>
          <a:lstStyle/>
          <a:p>
            <a:r>
              <a:rPr lang="en-US" dirty="0"/>
              <a:t>Performing </a:t>
            </a:r>
            <a:r>
              <a:rPr lang="en-US" b="1" dirty="0" err="1"/>
              <a:t>Elasticsearch</a:t>
            </a:r>
            <a:r>
              <a:rPr lang="en-US" dirty="0"/>
              <a:t> upgrades can be an endeavor on its own. First and foremost, you don’t want to lose any data in the lengthy process. New versions are released every few weeks, so pay careful attention to the upgrade process if you choose to go that route. Make sure you have at least one replication on </a:t>
            </a:r>
            <a:r>
              <a:rPr lang="en-US" dirty="0" err="1"/>
              <a:t>Elasticsearch</a:t>
            </a:r>
            <a:r>
              <a:rPr lang="en-US" dirty="0"/>
              <a:t> and perform warm upgrades (sync data and upgrade one node at a time).</a:t>
            </a:r>
          </a:p>
          <a:p>
            <a:r>
              <a:rPr lang="en-US" b="1" dirty="0" err="1"/>
              <a:t>Logstash</a:t>
            </a:r>
            <a:r>
              <a:rPr lang="en-US" dirty="0"/>
              <a:t> upgrades are generally easier, but pay close attention to the compatibility between </a:t>
            </a:r>
            <a:r>
              <a:rPr lang="en-US" dirty="0" err="1"/>
              <a:t>Logstash</a:t>
            </a:r>
            <a:r>
              <a:rPr lang="en-US" dirty="0"/>
              <a:t> and </a:t>
            </a:r>
            <a:r>
              <a:rPr lang="en-US" dirty="0" err="1"/>
              <a:t>Elasticsearch</a:t>
            </a:r>
            <a:r>
              <a:rPr lang="en-US" dirty="0"/>
              <a:t>.</a:t>
            </a:r>
          </a:p>
          <a:p>
            <a:r>
              <a:rPr lang="en-US" b="1" dirty="0" err="1"/>
              <a:t>Kibana</a:t>
            </a:r>
            <a:r>
              <a:rPr lang="en-US" dirty="0"/>
              <a:t> upgrades are hard, but possible. </a:t>
            </a:r>
            <a:r>
              <a:rPr lang="en-US" dirty="0" err="1"/>
              <a:t>Kibana</a:t>
            </a:r>
            <a:r>
              <a:rPr lang="en-US" dirty="0"/>
              <a:t> 3 does not have an upgrade path to </a:t>
            </a:r>
            <a:r>
              <a:rPr lang="en-US" dirty="0" err="1"/>
              <a:t>Kibana</a:t>
            </a:r>
            <a:r>
              <a:rPr lang="en-US" dirty="0"/>
              <a:t> 4. We’ve just met a user who has 600 different </a:t>
            </a:r>
            <a:r>
              <a:rPr lang="en-US" dirty="0" err="1"/>
              <a:t>Kibana</a:t>
            </a:r>
            <a:r>
              <a:rPr lang="en-US" dirty="0"/>
              <a:t> 3 dashboards and now has to rewrite them to use </a:t>
            </a:r>
            <a:r>
              <a:rPr lang="en-US" dirty="0" err="1"/>
              <a:t>Kibana</a:t>
            </a:r>
            <a:r>
              <a:rPr lang="en-US" dirty="0"/>
              <a:t> 4. I guess that’s one of the drawbacks of free open-source solutions.</a:t>
            </a:r>
          </a:p>
        </p:txBody>
      </p:sp>
    </p:spTree>
    <p:extLst>
      <p:ext uri="{BB962C8B-B14F-4D97-AF65-F5344CB8AC3E}">
        <p14:creationId xmlns:p14="http://schemas.microsoft.com/office/powerpoint/2010/main" val="1574247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Module 1: Overview of the ELK Stack</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11</a:t>
            </a:fld>
            <a:endParaRPr lang="en-US"/>
          </a:p>
        </p:txBody>
      </p:sp>
      <p:pic>
        <p:nvPicPr>
          <p:cNvPr id="10" name="Picture 2" descr="Image result for images elk 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587048"/>
            <a:ext cx="8763000" cy="163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6166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Installing </a:t>
            </a:r>
            <a:r>
              <a:rPr lang="en-US" dirty="0" err="1" smtClean="0"/>
              <a:t>Kibana</a:t>
            </a:r>
            <a:endParaRPr lang="en-US" dirty="0" smtClean="0"/>
          </a:p>
          <a:p>
            <a:r>
              <a:rPr lang="en-US" dirty="0" smtClean="0"/>
              <a:t>Configuring </a:t>
            </a:r>
            <a:r>
              <a:rPr lang="en-US" dirty="0" err="1" smtClean="0"/>
              <a:t>Kibana</a:t>
            </a:r>
            <a:endParaRPr lang="en-US" dirty="0" smtClean="0"/>
          </a:p>
          <a:p>
            <a:r>
              <a:rPr lang="en-US" dirty="0" smtClean="0"/>
              <a:t>Running </a:t>
            </a:r>
            <a:r>
              <a:rPr lang="en-US" dirty="0" err="1" smtClean="0"/>
              <a:t>Kibana</a:t>
            </a:r>
            <a:endParaRPr lang="en-US" dirty="0" smtClean="0"/>
          </a:p>
          <a:p>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spTree>
    <p:extLst>
      <p:ext uri="{BB962C8B-B14F-4D97-AF65-F5344CB8AC3E}">
        <p14:creationId xmlns:p14="http://schemas.microsoft.com/office/powerpoint/2010/main" val="866640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18" y="971933"/>
            <a:ext cx="7315200" cy="1293592"/>
          </a:xfrm>
        </p:spPr>
        <p:txBody>
          <a:bodyPr>
            <a:normAutofit fontScale="90000"/>
          </a:bodyPr>
          <a:lstStyle/>
          <a:p>
            <a:r>
              <a:rPr lang="en-US" dirty="0"/>
              <a:t>Module </a:t>
            </a:r>
            <a:r>
              <a:rPr lang="en-US" dirty="0" smtClean="0"/>
              <a:t>6: </a:t>
            </a:r>
            <a:r>
              <a:rPr lang="en-US" dirty="0" err="1" smtClean="0"/>
              <a:t>Kibana</a:t>
            </a:r>
            <a:r>
              <a:rPr lang="en-US" dirty="0" smtClean="0"/>
              <a:t> Discover Page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18396"/>
            <a:ext cx="8578589" cy="4306204"/>
          </a:xfrm>
          <a:prstGeom prst="rect">
            <a:avLst/>
          </a:prstGeom>
        </p:spPr>
      </p:pic>
    </p:spTree>
    <p:extLst>
      <p:ext uri="{BB962C8B-B14F-4D97-AF65-F5344CB8AC3E}">
        <p14:creationId xmlns:p14="http://schemas.microsoft.com/office/powerpoint/2010/main" val="1527875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smtClean="0"/>
              <a:t>Time Filter</a:t>
            </a:r>
          </a:p>
          <a:p>
            <a:pPr lvl="2" fontAlgn="base"/>
            <a:r>
              <a:rPr lang="en-US" dirty="0" smtClean="0"/>
              <a:t>Search</a:t>
            </a:r>
          </a:p>
          <a:p>
            <a:pPr lvl="2" fontAlgn="base"/>
            <a:r>
              <a:rPr lang="en-US" dirty="0" smtClean="0"/>
              <a:t>More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spTree>
    <p:extLst>
      <p:ext uri="{BB962C8B-B14F-4D97-AF65-F5344CB8AC3E}">
        <p14:creationId xmlns:p14="http://schemas.microsoft.com/office/powerpoint/2010/main" val="29184902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Discover</a:t>
            </a:r>
            <a:endParaRPr lang="en-US" dirty="0"/>
          </a:p>
        </p:txBody>
      </p:sp>
      <p:sp>
        <p:nvSpPr>
          <p:cNvPr id="7" name="Content Placeholder 6"/>
          <p:cNvSpPr>
            <a:spLocks noGrp="1"/>
          </p:cNvSpPr>
          <p:nvPr>
            <p:ph idx="1"/>
          </p:nvPr>
        </p:nvSpPr>
        <p:spPr>
          <a:xfrm>
            <a:off x="152400" y="1382697"/>
            <a:ext cx="8763000" cy="2122503"/>
          </a:xfrm>
        </p:spPr>
        <p:txBody>
          <a:bodyPr>
            <a:normAutofit lnSpcReduction="10000"/>
          </a:bodyPr>
          <a:lstStyle/>
          <a:p>
            <a:r>
              <a:rPr lang="en-US" dirty="0"/>
              <a:t>You can interactively explore your data from the Discover page. You have access to every document in every index that matches the selected index pattern. You can submit search queries, filter the search results, and view document data. You can also see the number of documents that match the search query and get field value statistics. If a time field is configured for the selected index pattern, the distribution of documents over time is displayed in a histogram at the top of the page.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435478"/>
            <a:ext cx="6762965" cy="3394813"/>
          </a:xfrm>
          <a:prstGeom prst="rect">
            <a:avLst/>
          </a:prstGeom>
        </p:spPr>
      </p:pic>
    </p:spTree>
    <p:extLst>
      <p:ext uri="{BB962C8B-B14F-4D97-AF65-F5344CB8AC3E}">
        <p14:creationId xmlns:p14="http://schemas.microsoft.com/office/powerpoint/2010/main" val="1690158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Setting the Time Filter</a:t>
            </a:r>
            <a:endParaRPr lang="en-US" dirty="0"/>
          </a:p>
        </p:txBody>
      </p:sp>
      <p:sp>
        <p:nvSpPr>
          <p:cNvPr id="7" name="Content Placeholder 6"/>
          <p:cNvSpPr>
            <a:spLocks noGrp="1"/>
          </p:cNvSpPr>
          <p:nvPr>
            <p:ph idx="1"/>
          </p:nvPr>
        </p:nvSpPr>
        <p:spPr>
          <a:xfrm>
            <a:off x="152400" y="1382697"/>
            <a:ext cx="7848600" cy="3265503"/>
          </a:xfrm>
        </p:spPr>
        <p:txBody>
          <a:bodyPr>
            <a:normAutofit fontScale="70000" lnSpcReduction="20000"/>
          </a:bodyPr>
          <a:lstStyle/>
          <a:p>
            <a:r>
              <a:rPr lang="en-US" dirty="0"/>
              <a:t>The Time Filter restricts the search results to a specific time period. You can set a time filter if your index contains time-based events and a time-field is configured for the selected index pattern.</a:t>
            </a:r>
          </a:p>
          <a:p>
            <a:r>
              <a:rPr lang="en-US" dirty="0"/>
              <a:t>By default the time filter is set to the last 15 minutes. You can use the Time Picker to change the time filter or select a specific time interval or time range in the histogram at the top of the page.</a:t>
            </a:r>
          </a:p>
          <a:p>
            <a:r>
              <a:rPr lang="en-US" dirty="0"/>
              <a:t>To set a time filter with the Time Picker:</a:t>
            </a:r>
          </a:p>
          <a:p>
            <a:r>
              <a:rPr lang="en-US" dirty="0"/>
              <a:t>Click the Time Filter displayed in the upper right corner of the menu bar to open the Time Picker.</a:t>
            </a:r>
          </a:p>
          <a:p>
            <a:r>
              <a:rPr lang="en-US" dirty="0"/>
              <a:t>To set a quick filter, simply click one of the shortcut links.</a:t>
            </a:r>
          </a:p>
          <a:p>
            <a:r>
              <a:rPr lang="en-US" dirty="0"/>
              <a:t>To specify a relative Time Filter, click </a:t>
            </a:r>
            <a:r>
              <a:rPr lang="en-US" b="1" dirty="0"/>
              <a:t>Relative</a:t>
            </a:r>
            <a:r>
              <a:rPr lang="en-US" dirty="0"/>
              <a:t> and enter the relative start time. You can specify the relative start time as any number of seconds, minutes, hours, days, months, or years ago.</a:t>
            </a:r>
          </a:p>
          <a:p>
            <a:r>
              <a:rPr lang="en-US" dirty="0"/>
              <a:t>To specify an absolute Time Filter, click </a:t>
            </a:r>
            <a:r>
              <a:rPr lang="en-US" b="1" dirty="0"/>
              <a:t>Absolute</a:t>
            </a:r>
            <a:r>
              <a:rPr lang="en-US" dirty="0"/>
              <a:t> and enter the start date in the </a:t>
            </a:r>
            <a:r>
              <a:rPr lang="en-US" b="1" dirty="0"/>
              <a:t>From</a:t>
            </a:r>
            <a:r>
              <a:rPr lang="en-US" dirty="0"/>
              <a:t> field and the end date in the </a:t>
            </a:r>
            <a:r>
              <a:rPr lang="en-US" b="1" dirty="0"/>
              <a:t>To</a:t>
            </a:r>
            <a:r>
              <a:rPr lang="en-US" dirty="0"/>
              <a:t> field.</a:t>
            </a:r>
          </a:p>
          <a:p>
            <a:r>
              <a:rPr lang="en-US" dirty="0"/>
              <a:t>Click the caret at the bottom of the Time Picker to hide it.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pic>
        <p:nvPicPr>
          <p:cNvPr id="2" name="Picture 1"/>
          <p:cNvPicPr>
            <a:picLocks noChangeAspect="1"/>
          </p:cNvPicPr>
          <p:nvPr/>
        </p:nvPicPr>
        <p:blipFill>
          <a:blip r:embed="rId2"/>
          <a:stretch>
            <a:fillRect/>
          </a:stretch>
        </p:blipFill>
        <p:spPr>
          <a:xfrm>
            <a:off x="3657600" y="4267200"/>
            <a:ext cx="5323417" cy="2466186"/>
          </a:xfrm>
          <a:prstGeom prst="rect">
            <a:avLst/>
          </a:prstGeom>
        </p:spPr>
      </p:pic>
    </p:spTree>
    <p:extLst>
      <p:ext uri="{BB962C8B-B14F-4D97-AF65-F5344CB8AC3E}">
        <p14:creationId xmlns:p14="http://schemas.microsoft.com/office/powerpoint/2010/main" val="20633443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Searching your Data</a:t>
            </a:r>
            <a:endParaRPr lang="en-US" dirty="0"/>
          </a:p>
        </p:txBody>
      </p:sp>
      <p:sp>
        <p:nvSpPr>
          <p:cNvPr id="7" name="Content Placeholder 6"/>
          <p:cNvSpPr>
            <a:spLocks noGrp="1"/>
          </p:cNvSpPr>
          <p:nvPr>
            <p:ph idx="1"/>
          </p:nvPr>
        </p:nvSpPr>
        <p:spPr>
          <a:xfrm>
            <a:off x="152400" y="1382697"/>
            <a:ext cx="8763000" cy="3875103"/>
          </a:xfrm>
        </p:spPr>
        <p:txBody>
          <a:bodyPr>
            <a:normAutofit/>
          </a:bodyPr>
          <a:lstStyle/>
          <a:p>
            <a:r>
              <a:rPr lang="en-US" dirty="0"/>
              <a:t>You can search the indices that match the current index pattern by submitting a search from the Discover page. You can enter simple query strings, use the Lucene </a:t>
            </a:r>
            <a:r>
              <a:rPr lang="en-US" dirty="0">
                <a:hlinkClick r:id="rId2"/>
              </a:rPr>
              <a:t>query syntax</a:t>
            </a:r>
            <a:r>
              <a:rPr lang="en-US" dirty="0"/>
              <a:t>, or use the full JSON-based </a:t>
            </a:r>
            <a:r>
              <a:rPr lang="en-US" dirty="0">
                <a:hlinkClick r:id="rId3"/>
              </a:rPr>
              <a:t>Elasticsearch Query DSL</a:t>
            </a:r>
            <a:r>
              <a:rPr lang="en-US" dirty="0"/>
              <a:t>.</a:t>
            </a:r>
          </a:p>
          <a:p>
            <a:r>
              <a:rPr lang="en-US" dirty="0"/>
              <a:t>When you submit a search, the histogram, Documents table, and Fields list are updated to reflect the search results. The total number of hits (matching documents) is shown in the upper right corner of the histogram. The Documents table shows the first five hundred hits. By default, the hits are listed in reverse chronological order, with the newest documents shown first. You can reverse the sort order by by clicking on the Time column header. You can also sort the table using the values in any indexed field. For more information, see </a:t>
            </a:r>
            <a:r>
              <a:rPr lang="en-US" dirty="0">
                <a:hlinkClick r:id="rId4" tooltip="Sorting the Document Listedit"/>
              </a:rPr>
              <a:t>Sorting the Documents Table</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spTree>
    <p:extLst>
      <p:ext uri="{BB962C8B-B14F-4D97-AF65-F5344CB8AC3E}">
        <p14:creationId xmlns:p14="http://schemas.microsoft.com/office/powerpoint/2010/main" val="1404390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Searching your Data</a:t>
            </a:r>
            <a:endParaRPr lang="en-US" dirty="0"/>
          </a:p>
        </p:txBody>
      </p:sp>
      <p:sp>
        <p:nvSpPr>
          <p:cNvPr id="7" name="Content Placeholder 6"/>
          <p:cNvSpPr>
            <a:spLocks noGrp="1"/>
          </p:cNvSpPr>
          <p:nvPr>
            <p:ph idx="1"/>
          </p:nvPr>
        </p:nvSpPr>
        <p:spPr>
          <a:xfrm>
            <a:off x="152400" y="1382697"/>
            <a:ext cx="8763000" cy="3875103"/>
          </a:xfrm>
        </p:spPr>
        <p:txBody>
          <a:bodyPr>
            <a:normAutofit fontScale="92500" lnSpcReduction="20000"/>
          </a:bodyPr>
          <a:lstStyle/>
          <a:p>
            <a:r>
              <a:rPr lang="en-US" dirty="0"/>
              <a:t>To search your data:</a:t>
            </a:r>
          </a:p>
          <a:p>
            <a:r>
              <a:rPr lang="en-US" dirty="0"/>
              <a:t>Enter a query string in the Search field:</a:t>
            </a:r>
          </a:p>
          <a:p>
            <a:r>
              <a:rPr lang="en-US" dirty="0"/>
              <a:t>To perform a free text search, simply enter a text string. For example, if you’re searching web server logs, you could enter safari to search all fields for the term safari.</a:t>
            </a:r>
          </a:p>
          <a:p>
            <a:r>
              <a:rPr lang="en-US" dirty="0"/>
              <a:t>To search for a value in a specific field, you prefix the value with the name of the field. For example, you could enter status:200 to limit the results to entries that contain the value 200 in the status field.</a:t>
            </a:r>
          </a:p>
          <a:p>
            <a:r>
              <a:rPr lang="en-US" dirty="0"/>
              <a:t>To search for a range of values, you can use the bracketed range syntax, [START_VALUE TO END_VALUE]. For example, to find entries that have 4xx status codes, you could enter status:[400 TO 499].</a:t>
            </a:r>
          </a:p>
          <a:p>
            <a:r>
              <a:rPr lang="en-US" dirty="0"/>
              <a:t>To specify more complex search criteria, you can use the Boolean operators AND, OR, and NOT. For example, to find entries that have 4xx status codes and have an extension of </a:t>
            </a:r>
            <a:r>
              <a:rPr lang="en-US" dirty="0" err="1"/>
              <a:t>php</a:t>
            </a:r>
            <a:r>
              <a:rPr lang="en-US" dirty="0"/>
              <a:t> or html, you could enter status:[400 TO 499] AND (</a:t>
            </a:r>
            <a:r>
              <a:rPr lang="en-US" dirty="0" err="1"/>
              <a:t>extension:php</a:t>
            </a:r>
            <a:r>
              <a:rPr lang="en-US" dirty="0"/>
              <a:t> OR </a:t>
            </a:r>
            <a:r>
              <a:rPr lang="en-US" dirty="0" err="1"/>
              <a:t>extension:html</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5278582"/>
            <a:ext cx="8445500" cy="1371600"/>
          </a:xfrm>
          <a:prstGeom prst="rect">
            <a:avLst/>
          </a:prstGeom>
        </p:spPr>
      </p:pic>
    </p:spTree>
    <p:extLst>
      <p:ext uri="{BB962C8B-B14F-4D97-AF65-F5344CB8AC3E}">
        <p14:creationId xmlns:p14="http://schemas.microsoft.com/office/powerpoint/2010/main" val="966040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Starting a New Search</a:t>
            </a:r>
            <a:endParaRPr lang="en-US" dirty="0"/>
          </a:p>
        </p:txBody>
      </p:sp>
      <p:sp>
        <p:nvSpPr>
          <p:cNvPr id="7" name="Content Placeholder 6"/>
          <p:cNvSpPr>
            <a:spLocks noGrp="1"/>
          </p:cNvSpPr>
          <p:nvPr>
            <p:ph idx="1"/>
          </p:nvPr>
        </p:nvSpPr>
        <p:spPr>
          <a:xfrm>
            <a:off x="152400" y="1382697"/>
            <a:ext cx="8763000" cy="1284303"/>
          </a:xfrm>
        </p:spPr>
        <p:txBody>
          <a:bodyPr>
            <a:normAutofit/>
          </a:bodyPr>
          <a:lstStyle/>
          <a:p>
            <a:r>
              <a:rPr lang="en-US" dirty="0"/>
              <a:t>To clear the current search and start a new search, click the </a:t>
            </a:r>
            <a:r>
              <a:rPr lang="en-US" b="1" dirty="0"/>
              <a:t>New Search</a:t>
            </a:r>
            <a:r>
              <a:rPr lang="en-US" dirty="0"/>
              <a:t> button in the Discover toolbar.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892514"/>
            <a:ext cx="8153400" cy="1028855"/>
          </a:xfrm>
          <a:prstGeom prst="rect">
            <a:avLst/>
          </a:prstGeom>
        </p:spPr>
      </p:pic>
    </p:spTree>
    <p:extLst>
      <p:ext uri="{BB962C8B-B14F-4D97-AF65-F5344CB8AC3E}">
        <p14:creationId xmlns:p14="http://schemas.microsoft.com/office/powerpoint/2010/main" val="8228715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Saving a 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sp>
        <p:nvSpPr>
          <p:cNvPr id="12" name="Rectangle 11"/>
          <p:cNvSpPr>
            <a:spLocks noChangeArrowheads="1"/>
          </p:cNvSpPr>
          <p:nvPr/>
        </p:nvSpPr>
        <p:spPr bwMode="auto">
          <a:xfrm>
            <a:off x="152400" y="22513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You can reload saved searches on the Discover page and use them as the basis of </a:t>
            </a:r>
            <a:r>
              <a:rPr kumimoji="0" lang="en-US" altLang="en-US" sz="1800" b="0" i="0" u="none" strike="noStrike" cap="none" normalizeH="0" baseline="0" dirty="0">
                <a:ln>
                  <a:noFill/>
                </a:ln>
                <a:solidFill>
                  <a:srgbClr val="00A9E5"/>
                </a:solidFill>
                <a:effectLst/>
                <a:latin typeface="Arial" charset="0"/>
                <a:hlinkClick r:id="rId2" tooltip="Visualize"/>
              </a:rPr>
              <a:t>visualizations</a:t>
            </a:r>
            <a:r>
              <a:rPr kumimoji="0" lang="en-US" altLang="en-US" sz="1800" b="1" i="0" u="sng" strike="noStrike" cap="none" normalizeH="0" baseline="0" dirty="0">
                <a:ln>
                  <a:noFill/>
                </a:ln>
                <a:effectLst/>
                <a:latin typeface="Arial" charset="0"/>
              </a:rPr>
              <a:t>. Saving a search saves both the search query string and the currently selected index pattern.</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To save the current search:</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charset="0"/>
              </a:rPr>
              <a:t>Click the </a:t>
            </a:r>
            <a:r>
              <a:rPr kumimoji="0" lang="en-US" altLang="en-US" sz="1800" b="1" i="0" u="none" strike="noStrike" cap="none" normalizeH="0" baseline="0" dirty="0">
                <a:ln>
                  <a:noFill/>
                </a:ln>
                <a:solidFill>
                  <a:schemeClr val="tx1"/>
                </a:solidFill>
                <a:effectLst/>
                <a:latin typeface="Arial" charset="0"/>
                <a:ea typeface="Open Sans" charset="0"/>
              </a:rPr>
              <a:t>Save Search</a:t>
            </a:r>
            <a:r>
              <a:rPr kumimoji="0" lang="en-US" altLang="en-US" sz="1800" b="1" i="0" u="none" strike="noStrike" cap="none" normalizeH="0" baseline="0" dirty="0">
                <a:ln>
                  <a:noFill/>
                </a:ln>
                <a:solidFill>
                  <a:schemeClr val="tx1"/>
                </a:solidFill>
                <a:effectLst/>
                <a:latin typeface="Arial" charset="0"/>
              </a:rPr>
              <a:t> </a:t>
            </a:r>
            <a:r>
              <a:rPr kumimoji="0" lang="en-US" altLang="en-US" sz="1800" b="0" i="0" u="none" strike="noStrike" cap="none" normalizeH="0" baseline="0" dirty="0">
                <a:ln>
                  <a:noFill/>
                </a:ln>
                <a:solidFill>
                  <a:schemeClr val="tx1"/>
                </a:solidFill>
                <a:effectLst/>
                <a:latin typeface="Arial" charset="0"/>
              </a:rPr>
              <a:t>button   </a:t>
            </a:r>
            <a:r>
              <a:rPr kumimoji="0" lang="en-US" altLang="en-US" sz="1500" b="0" i="0" u="none" strike="noStrike" cap="none" normalizeH="0" baseline="0" dirty="0">
                <a:ln>
                  <a:noFill/>
                </a:ln>
                <a:solidFill>
                  <a:schemeClr val="tx1"/>
                </a:solidFill>
                <a:effectLst/>
                <a:latin typeface="Arial" charset="0"/>
              </a:rPr>
              <a:t> </a:t>
            </a:r>
            <a:r>
              <a:rPr kumimoji="0" lang="en-US" altLang="en-US" sz="1800" b="0" i="0" u="none" strike="noStrike" cap="none" normalizeH="0" baseline="0" dirty="0">
                <a:ln>
                  <a:noFill/>
                </a:ln>
                <a:solidFill>
                  <a:schemeClr val="tx1"/>
                </a:solidFill>
                <a:effectLst/>
                <a:latin typeface="Arial" charset="0"/>
              </a:rPr>
              <a:t>in the Discover toolbar.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charset="0"/>
              </a:rPr>
              <a:t>Enter a name for the search and click </a:t>
            </a:r>
            <a:r>
              <a:rPr kumimoji="0" lang="en-US" altLang="en-US" sz="1800" b="1" i="0" u="none" strike="noStrike" cap="none" normalizeH="0" baseline="0" dirty="0">
                <a:ln>
                  <a:noFill/>
                </a:ln>
                <a:solidFill>
                  <a:schemeClr val="tx1"/>
                </a:solidFill>
                <a:effectLst/>
                <a:latin typeface="Arial" charset="0"/>
                <a:ea typeface="Open Sans" charset="0"/>
              </a:rPr>
              <a:t>Save</a:t>
            </a:r>
            <a:r>
              <a:rPr kumimoji="0" lang="en-US" altLang="en-US" sz="1800" b="1" i="0" u="none" strike="noStrike" cap="none" normalizeH="0" baseline="0" dirty="0">
                <a:ln>
                  <a:noFill/>
                </a:ln>
                <a:solidFill>
                  <a:schemeClr val="tx1"/>
                </a:solidFill>
                <a:effectLst/>
                <a:latin typeface="Arial" charset="0"/>
              </a:rPr>
              <a:t>.</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pic>
        <p:nvPicPr>
          <p:cNvPr id="1036" name="Picture 12" descr="ave Search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055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Loading a Saved 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200329"/>
          </a:xfrm>
          <a:prstGeom prst="rect">
            <a:avLst/>
          </a:prstGeom>
          <a:noFill/>
        </p:spPr>
        <p:txBody>
          <a:bodyPr wrap="square" rtlCol="0">
            <a:spAutoFit/>
          </a:bodyPr>
          <a:lstStyle/>
          <a:p>
            <a:r>
              <a:rPr lang="en-US" dirty="0"/>
              <a:t>To load a saved search:</a:t>
            </a:r>
          </a:p>
          <a:p>
            <a:pPr marL="342900" indent="-342900">
              <a:buFont typeface="+mj-lt"/>
              <a:buAutoNum type="arabicPeriod"/>
            </a:pPr>
            <a:r>
              <a:rPr lang="en-US" dirty="0"/>
              <a:t>Click the </a:t>
            </a:r>
            <a:r>
              <a:rPr lang="en-US" b="1" dirty="0"/>
              <a:t>Load Search</a:t>
            </a:r>
            <a:r>
              <a:rPr lang="en-US" dirty="0"/>
              <a:t> </a:t>
            </a:r>
            <a:r>
              <a:rPr lang="en-US" dirty="0" smtClean="0"/>
              <a:t>button </a:t>
            </a:r>
            <a:r>
              <a:rPr lang="en-US" dirty="0"/>
              <a:t>in the Discover toolbar</a:t>
            </a:r>
            <a:r>
              <a:rPr lang="en-US" dirty="0" smtClean="0"/>
              <a:t>.</a:t>
            </a:r>
          </a:p>
          <a:p>
            <a:pPr marL="342900" indent="-342900">
              <a:buFont typeface="+mj-lt"/>
              <a:buAutoNum type="arabicPeriod"/>
            </a:pPr>
            <a:r>
              <a:rPr lang="en-US" dirty="0"/>
              <a:t>Select the search you want to load.</a:t>
            </a:r>
          </a:p>
          <a:p>
            <a:endParaRPr lang="en-US" dirty="0"/>
          </a:p>
        </p:txBody>
      </p:sp>
    </p:spTree>
    <p:extLst>
      <p:ext uri="{BB962C8B-B14F-4D97-AF65-F5344CB8AC3E}">
        <p14:creationId xmlns:p14="http://schemas.microsoft.com/office/powerpoint/2010/main" val="2327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the ELK Stack?</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12</a:t>
            </a:fld>
            <a:endParaRPr lang="en-US"/>
          </a:p>
        </p:txBody>
      </p:sp>
      <p:sp>
        <p:nvSpPr>
          <p:cNvPr id="2" name="Rectangle 1"/>
          <p:cNvSpPr/>
          <p:nvPr/>
        </p:nvSpPr>
        <p:spPr>
          <a:xfrm>
            <a:off x="685800" y="1905000"/>
            <a:ext cx="8077200" cy="4524315"/>
          </a:xfrm>
          <a:prstGeom prst="rect">
            <a:avLst/>
          </a:prstGeom>
        </p:spPr>
        <p:txBody>
          <a:bodyPr wrap="square">
            <a:spAutoFit/>
          </a:bodyPr>
          <a:lstStyle/>
          <a:p>
            <a:r>
              <a:rPr lang="en-US" dirty="0"/>
              <a:t>The ELK Stack is a collection of three open-source products — Elasticsearch, </a:t>
            </a:r>
            <a:r>
              <a:rPr lang="en-US" dirty="0" err="1"/>
              <a:t>Logstash</a:t>
            </a:r>
            <a:r>
              <a:rPr lang="en-US" dirty="0"/>
              <a:t>, and </a:t>
            </a:r>
            <a:r>
              <a:rPr lang="en-US" dirty="0" err="1"/>
              <a:t>Kibana</a:t>
            </a:r>
            <a:r>
              <a:rPr lang="en-US" dirty="0"/>
              <a:t> — from Elastic. </a:t>
            </a:r>
            <a:endParaRPr lang="en-US" dirty="0" smtClean="0"/>
          </a:p>
          <a:p>
            <a:pPr marL="742950" lvl="1" indent="-285750">
              <a:buFont typeface="Arial" panose="020B0604020202020204" pitchFamily="34" charset="0"/>
              <a:buChar char="•"/>
            </a:pPr>
            <a:r>
              <a:rPr lang="en-US" dirty="0" smtClean="0"/>
              <a:t>Elasticsearch </a:t>
            </a:r>
            <a:r>
              <a:rPr lang="en-US" dirty="0"/>
              <a:t>is a NoSQL database that is based on the Lucene search engine. </a:t>
            </a:r>
            <a:endParaRPr lang="en-US" dirty="0" smtClean="0"/>
          </a:p>
          <a:p>
            <a:pPr marL="742950" lvl="1" indent="-285750">
              <a:buFont typeface="Arial" panose="020B0604020202020204" pitchFamily="34" charset="0"/>
              <a:buChar char="•"/>
            </a:pPr>
            <a:r>
              <a:rPr lang="en-US" dirty="0" err="1" smtClean="0"/>
              <a:t>Logstash</a:t>
            </a:r>
            <a:r>
              <a:rPr lang="en-US" dirty="0" smtClean="0"/>
              <a:t> </a:t>
            </a:r>
            <a:r>
              <a:rPr lang="en-US" dirty="0"/>
              <a:t>is a log pipeline tool that accepts inputs from various sources, executes different transformations, and exports the data to various targets. </a:t>
            </a:r>
            <a:endParaRPr lang="en-US" dirty="0" smtClean="0"/>
          </a:p>
          <a:p>
            <a:pPr marL="742950" lvl="1" indent="-285750">
              <a:buFont typeface="Arial" panose="020B0604020202020204" pitchFamily="34" charset="0"/>
              <a:buChar char="•"/>
            </a:pPr>
            <a:r>
              <a:rPr lang="en-US" dirty="0" err="1" smtClean="0"/>
              <a:t>Kibana</a:t>
            </a:r>
            <a:r>
              <a:rPr lang="en-US" dirty="0" smtClean="0"/>
              <a:t> </a:t>
            </a:r>
            <a:r>
              <a:rPr lang="en-US" dirty="0"/>
              <a:t>is a visualization layer that works on top of Elasticsearch</a:t>
            </a:r>
            <a:r>
              <a:rPr lang="en-US" dirty="0" smtClean="0"/>
              <a: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r>
              <a:rPr lang="en-US" dirty="0"/>
              <a:t>Together, these three different open source products are most commonly used in log analysis in IT environments (though there are many more use cases for the ELK Stack starting including business intelligence, security and compliance, and web analytics). </a:t>
            </a:r>
            <a:r>
              <a:rPr lang="en-US" dirty="0" err="1"/>
              <a:t>Logstash</a:t>
            </a:r>
            <a:r>
              <a:rPr lang="en-US" dirty="0"/>
              <a:t> collects and parses logs, and then Elasticsearch indexes and stores the information. </a:t>
            </a:r>
            <a:r>
              <a:rPr lang="en-US" dirty="0" err="1"/>
              <a:t>Kibana</a:t>
            </a:r>
            <a:r>
              <a:rPr lang="en-US" dirty="0"/>
              <a:t> then presents the data in visualizations that provide actionable insights into one’s environment.</a:t>
            </a:r>
          </a:p>
        </p:txBody>
      </p:sp>
    </p:spTree>
    <p:extLst>
      <p:ext uri="{BB962C8B-B14F-4D97-AF65-F5344CB8AC3E}">
        <p14:creationId xmlns:p14="http://schemas.microsoft.com/office/powerpoint/2010/main" val="12010687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Changing Searched Indices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754326"/>
          </a:xfrm>
          <a:prstGeom prst="rect">
            <a:avLst/>
          </a:prstGeom>
          <a:noFill/>
        </p:spPr>
        <p:txBody>
          <a:bodyPr wrap="square" rtlCol="0">
            <a:spAutoFit/>
          </a:bodyPr>
          <a:lstStyle/>
          <a:p>
            <a:r>
              <a:rPr lang="en-US" dirty="0"/>
              <a:t>When you submit a search request, the indices that match the currently-selected index pattern are searched. The current index pattern is shown below the search field. To change which indices you are searching, click the name of the current index pattern to display a list of the configured index patterns and select a different index pattern.</a:t>
            </a:r>
          </a:p>
          <a:p>
            <a:r>
              <a:rPr lang="en-US" dirty="0"/>
              <a:t>For more information about index patterns, see </a:t>
            </a:r>
            <a:r>
              <a:rPr lang="en-US" dirty="0">
                <a:hlinkClick r:id="rId3" tooltip="Creating an Index Pattern to Connect to Elasticsearchedit"/>
              </a:rPr>
              <a:t>Creating an Index Pattern</a:t>
            </a:r>
            <a:r>
              <a:rPr lang="en-US" dirty="0"/>
              <a:t>.</a:t>
            </a:r>
          </a:p>
        </p:txBody>
      </p:sp>
    </p:spTree>
    <p:extLst>
      <p:ext uri="{BB962C8B-B14F-4D97-AF65-F5344CB8AC3E}">
        <p14:creationId xmlns:p14="http://schemas.microsoft.com/office/powerpoint/2010/main" val="2774901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Automatically Refresh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pic>
        <p:nvPicPr>
          <p:cNvPr id="1036" name="Picture 12" descr="ave Searc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51364"/>
            <a:ext cx="238125" cy="238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8200" y="1752600"/>
            <a:ext cx="8001000" cy="1754326"/>
          </a:xfrm>
          <a:prstGeom prst="rect">
            <a:avLst/>
          </a:prstGeom>
          <a:noFill/>
        </p:spPr>
        <p:txBody>
          <a:bodyPr wrap="square" rtlCol="0">
            <a:spAutoFit/>
          </a:bodyPr>
          <a:lstStyle/>
          <a:p>
            <a:r>
              <a:rPr lang="en-US" dirty="0"/>
              <a:t>You can configure a refresh interval to automatically refresh the page with the latest index data. This periodically resubmits the search query.</a:t>
            </a:r>
          </a:p>
          <a:p>
            <a:r>
              <a:rPr lang="en-US" dirty="0"/>
              <a:t>When a refresh interval is set, it is displayed to the left of the Time Filter in the menu bar</a:t>
            </a:r>
            <a:r>
              <a:rPr lang="en-US" dirty="0" smtClean="0"/>
              <a:t>.</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562" y="3200400"/>
            <a:ext cx="6515100" cy="3491470"/>
          </a:xfrm>
          <a:prstGeom prst="rect">
            <a:avLst/>
          </a:prstGeom>
        </p:spPr>
      </p:pic>
    </p:spTree>
    <p:extLst>
      <p:ext uri="{BB962C8B-B14F-4D97-AF65-F5344CB8AC3E}">
        <p14:creationId xmlns:p14="http://schemas.microsoft.com/office/powerpoint/2010/main" val="9826786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Filtering by Field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sp>
        <p:nvSpPr>
          <p:cNvPr id="3" name="TextBox 2"/>
          <p:cNvSpPr txBox="1"/>
          <p:nvPr/>
        </p:nvSpPr>
        <p:spPr>
          <a:xfrm>
            <a:off x="271462" y="1336210"/>
            <a:ext cx="8001000" cy="2585323"/>
          </a:xfrm>
          <a:prstGeom prst="rect">
            <a:avLst/>
          </a:prstGeom>
          <a:noFill/>
        </p:spPr>
        <p:txBody>
          <a:bodyPr wrap="square" rtlCol="0">
            <a:spAutoFit/>
          </a:bodyPr>
          <a:lstStyle/>
          <a:p>
            <a:r>
              <a:rPr lang="en-US" dirty="0"/>
              <a:t>You can filter the search results to display only those documents that contain a particular value in a field. You can also create negative filters that exclude documents that contain the specified field value.</a:t>
            </a:r>
          </a:p>
          <a:p>
            <a:r>
              <a:rPr lang="en-US" dirty="0"/>
              <a:t>You can add filters from the Fields list or from the Documents table. When you add a filter, it is displayed in the filter bar below the search query. From the filter bar, you can enable or disable a filter, invert the filter (change it from a positive filter to a negative filter and vice-versa), toggle the filter on or off, or remove it entirely. Click the small left-facing arrow to the right of the index pattern selection drop-down to collapse the Fields list.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100560"/>
            <a:ext cx="8001000" cy="2584774"/>
          </a:xfrm>
          <a:prstGeom prst="rect">
            <a:avLst/>
          </a:prstGeom>
        </p:spPr>
      </p:pic>
    </p:spTree>
    <p:extLst>
      <p:ext uri="{BB962C8B-B14F-4D97-AF65-F5344CB8AC3E}">
        <p14:creationId xmlns:p14="http://schemas.microsoft.com/office/powerpoint/2010/main" val="1158920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Filtering by Field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05200"/>
            <a:ext cx="8153400" cy="2875146"/>
          </a:xfrm>
          <a:prstGeom prst="rect">
            <a:avLst/>
          </a:prstGeom>
        </p:spPr>
      </p:pic>
    </p:spTree>
    <p:extLst>
      <p:ext uri="{BB962C8B-B14F-4D97-AF65-F5344CB8AC3E}">
        <p14:creationId xmlns:p14="http://schemas.microsoft.com/office/powerpoint/2010/main" val="10678453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7924800" cy="4752814"/>
          </a:xfrm>
          <a:prstGeom prst="rect">
            <a:avLst/>
          </a:prstGeom>
        </p:spPr>
      </p:pic>
    </p:spTree>
    <p:extLst>
      <p:ext uri="{BB962C8B-B14F-4D97-AF65-F5344CB8AC3E}">
        <p14:creationId xmlns:p14="http://schemas.microsoft.com/office/powerpoint/2010/main" val="1461657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7600"/>
            <a:ext cx="9144000" cy="2063626"/>
          </a:xfrm>
          <a:prstGeom prst="rect">
            <a:avLst/>
          </a:prstGeom>
        </p:spPr>
      </p:pic>
    </p:spTree>
    <p:extLst>
      <p:ext uri="{BB962C8B-B14F-4D97-AF65-F5344CB8AC3E}">
        <p14:creationId xmlns:p14="http://schemas.microsoft.com/office/powerpoint/2010/main" val="13277486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1462" y="147477"/>
            <a:ext cx="7315200" cy="1154097"/>
          </a:xfrm>
        </p:spPr>
        <p:txBody>
          <a:bodyPr/>
          <a:lstStyle/>
          <a:p>
            <a:r>
              <a:rPr lang="en-US" dirty="0" smtClean="0"/>
              <a:t>Working with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22356"/>
            <a:ext cx="7069334" cy="5312031"/>
          </a:xfrm>
          <a:prstGeom prst="rect">
            <a:avLst/>
          </a:prstGeom>
        </p:spPr>
      </p:pic>
    </p:spTree>
    <p:extLst>
      <p:ext uri="{BB962C8B-B14F-4D97-AF65-F5344CB8AC3E}">
        <p14:creationId xmlns:p14="http://schemas.microsoft.com/office/powerpoint/2010/main" val="19617372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pPr lvl="2" fontAlgn="base"/>
            <a:r>
              <a:rPr lang="en-US" dirty="0"/>
              <a:t>Time Filter</a:t>
            </a:r>
          </a:p>
          <a:p>
            <a:pPr lvl="2" fontAlgn="base"/>
            <a:r>
              <a:rPr lang="en-US" dirty="0"/>
              <a:t>Search</a:t>
            </a:r>
          </a:p>
          <a:p>
            <a:pPr lvl="2" fontAlgn="base"/>
            <a:r>
              <a:rPr lang="en-US" dirty="0"/>
              <a:t>More Filters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spTree>
    <p:extLst>
      <p:ext uri="{BB962C8B-B14F-4D97-AF65-F5344CB8AC3E}">
        <p14:creationId xmlns:p14="http://schemas.microsoft.com/office/powerpoint/2010/main" val="17864382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7: Visualize and Dashboard pages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spTree>
    <p:extLst>
      <p:ext uri="{BB962C8B-B14F-4D97-AF65-F5344CB8AC3E}">
        <p14:creationId xmlns:p14="http://schemas.microsoft.com/office/powerpoint/2010/main" val="755313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Visualizations and Editor</a:t>
            </a:r>
            <a:endParaRPr lang="en-US" dirty="0"/>
          </a:p>
          <a:p>
            <a:pPr lvl="2" fontAlgn="base"/>
            <a:r>
              <a:rPr lang="en-US" dirty="0" smtClean="0"/>
              <a:t>Area Charts</a:t>
            </a:r>
            <a:endParaRPr lang="en-US" dirty="0"/>
          </a:p>
          <a:p>
            <a:pPr lvl="2" fontAlgn="base"/>
            <a:r>
              <a:rPr lang="en-US" dirty="0" smtClean="0"/>
              <a:t>Data Tables</a:t>
            </a:r>
            <a:endParaRPr lang="en-US" dirty="0"/>
          </a:p>
          <a:p>
            <a:pPr lvl="2" fontAlgn="base"/>
            <a:r>
              <a:rPr lang="en-US" dirty="0" smtClean="0"/>
              <a:t>Line Charts</a:t>
            </a:r>
          </a:p>
          <a:p>
            <a:pPr lvl="2" fontAlgn="base"/>
            <a:r>
              <a:rPr lang="en-US" dirty="0" smtClean="0"/>
              <a:t>Pie Charts</a:t>
            </a:r>
          </a:p>
          <a:p>
            <a:pPr lvl="2" fontAlgn="base"/>
            <a:r>
              <a:rPr lang="en-US" dirty="0" smtClean="0"/>
              <a:t>Tile Maps</a:t>
            </a:r>
          </a:p>
          <a:p>
            <a:pPr lvl="2" fontAlgn="base"/>
            <a:r>
              <a:rPr lang="en-US" dirty="0" smtClean="0"/>
              <a:t>Metric Visualization</a:t>
            </a:r>
          </a:p>
          <a:p>
            <a:pPr lvl="2" fontAlgn="base"/>
            <a:r>
              <a:rPr lang="en-US" dirty="0" smtClean="0"/>
              <a:t>Vertical Bar Charts</a:t>
            </a:r>
          </a:p>
          <a:p>
            <a:pPr lvl="2" fontAlgn="base"/>
            <a:r>
              <a:rPr lang="en-US" dirty="0" smtClean="0"/>
              <a:t>Dashboard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spTree>
    <p:extLst>
      <p:ext uri="{BB962C8B-B14F-4D97-AF65-F5344CB8AC3E}">
        <p14:creationId xmlns:p14="http://schemas.microsoft.com/office/powerpoint/2010/main" val="203397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sp>
        <p:nvSpPr>
          <p:cNvPr id="7" name="Title 5"/>
          <p:cNvSpPr txBox="1">
            <a:spLocks/>
          </p:cNvSpPr>
          <p:nvPr/>
        </p:nvSpPr>
        <p:spPr>
          <a:xfrm>
            <a:off x="838200" y="1087406"/>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ELK So Popular?</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13</a:t>
            </a:fld>
            <a:endParaRPr lang="en-US"/>
          </a:p>
        </p:txBody>
      </p:sp>
      <p:sp>
        <p:nvSpPr>
          <p:cNvPr id="2" name="Rectangle 1"/>
          <p:cNvSpPr/>
          <p:nvPr/>
        </p:nvSpPr>
        <p:spPr>
          <a:xfrm>
            <a:off x="685800" y="1905000"/>
            <a:ext cx="8077200" cy="2862322"/>
          </a:xfrm>
          <a:prstGeom prst="rect">
            <a:avLst/>
          </a:prstGeom>
        </p:spPr>
        <p:txBody>
          <a:bodyPr wrap="square">
            <a:spAutoFit/>
          </a:bodyPr>
          <a:lstStyle/>
          <a:p>
            <a:r>
              <a:rPr lang="en-US" dirty="0"/>
              <a:t>The ELK Stack is popular because it fulfills a need in the log analytics space. </a:t>
            </a:r>
            <a:r>
              <a:rPr lang="en-US" dirty="0" err="1"/>
              <a:t>Splunk’s</a:t>
            </a:r>
            <a:r>
              <a:rPr lang="en-US" dirty="0"/>
              <a:t> enterprise software has long been the market leader, but its numerous functionalities are increasingly not worth the expensive price — especially for smaller companies such as </a:t>
            </a:r>
            <a:r>
              <a:rPr lang="en-US" dirty="0" err="1"/>
              <a:t>SasS</a:t>
            </a:r>
            <a:r>
              <a:rPr lang="en-US" dirty="0"/>
              <a:t> products and tech startups.</a:t>
            </a:r>
          </a:p>
          <a:p>
            <a:r>
              <a:rPr lang="en-US" dirty="0"/>
              <a:t>For that reason, </a:t>
            </a:r>
            <a:r>
              <a:rPr lang="en-US" dirty="0" err="1"/>
              <a:t>Splunk</a:t>
            </a:r>
            <a:r>
              <a:rPr lang="en-US" dirty="0"/>
              <a:t> has the aforementioned small number of customers while ELK is downloaded more times in a single month than </a:t>
            </a:r>
            <a:r>
              <a:rPr lang="en-US" dirty="0" err="1"/>
              <a:t>Splunk’s</a:t>
            </a:r>
            <a:r>
              <a:rPr lang="en-US" dirty="0"/>
              <a:t> total customer count — and many times over at that. ELK might not have all of the features of </a:t>
            </a:r>
            <a:r>
              <a:rPr lang="en-US" dirty="0" err="1"/>
              <a:t>Splunk</a:t>
            </a:r>
            <a:r>
              <a:rPr lang="en-US" dirty="0"/>
              <a:t>, but it does not need those analytical bells and whistles. ELK is a simple but robust log analysis platform that costs a fraction of the price</a:t>
            </a:r>
            <a:r>
              <a:rPr lang="en-US" dirty="0" smtClean="0"/>
              <a:t>.</a:t>
            </a:r>
            <a:endParaRPr lang="en-US" dirty="0"/>
          </a:p>
        </p:txBody>
      </p:sp>
    </p:spTree>
    <p:extLst>
      <p:ext uri="{BB962C8B-B14F-4D97-AF65-F5344CB8AC3E}">
        <p14:creationId xmlns:p14="http://schemas.microsoft.com/office/powerpoint/2010/main" val="6075467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Visualize</a:t>
            </a:r>
            <a:endParaRPr lang="en-US" dirty="0"/>
          </a:p>
        </p:txBody>
      </p:sp>
      <p:sp>
        <p:nvSpPr>
          <p:cNvPr id="7" name="Content Placeholder 6"/>
          <p:cNvSpPr>
            <a:spLocks noGrp="1"/>
          </p:cNvSpPr>
          <p:nvPr>
            <p:ph idx="1"/>
          </p:nvPr>
        </p:nvSpPr>
        <p:spPr>
          <a:xfrm>
            <a:off x="4343400" y="1524000"/>
            <a:ext cx="4648200" cy="5181600"/>
          </a:xfrm>
        </p:spPr>
        <p:txBody>
          <a:bodyPr>
            <a:normAutofit/>
          </a:bodyPr>
          <a:lstStyle/>
          <a:p>
            <a:r>
              <a:rPr lang="en-US" dirty="0"/>
              <a:t>You can use the </a:t>
            </a:r>
            <a:r>
              <a:rPr lang="en-US" i="1" dirty="0"/>
              <a:t>Visualize</a:t>
            </a:r>
            <a:r>
              <a:rPr lang="en-US" dirty="0"/>
              <a:t> page to design data visualizations. You can save these visualizations, use them individually, or combine visualizations into a </a:t>
            </a:r>
            <a:r>
              <a:rPr lang="en-US" i="1" dirty="0"/>
              <a:t>dashboard</a:t>
            </a:r>
            <a:r>
              <a:rPr lang="en-US" dirty="0"/>
              <a:t>. A visualization can be based on one of the following data source types:</a:t>
            </a:r>
          </a:p>
          <a:p>
            <a:r>
              <a:rPr lang="en-US" dirty="0"/>
              <a:t>A new interactive search</a:t>
            </a:r>
          </a:p>
          <a:p>
            <a:r>
              <a:rPr lang="en-US" dirty="0"/>
              <a:t>A saved search</a:t>
            </a:r>
          </a:p>
          <a:p>
            <a:r>
              <a:rPr lang="en-US" dirty="0"/>
              <a:t>An existing saved visualization</a:t>
            </a:r>
          </a:p>
          <a:p>
            <a:r>
              <a:rPr lang="en-US" dirty="0"/>
              <a:t>Visualizations are based on the </a:t>
            </a:r>
            <a:r>
              <a:rPr lang="en-US" dirty="0">
                <a:hlinkClick r:id="rId2"/>
              </a:rPr>
              <a:t>aggregation</a:t>
            </a:r>
            <a:r>
              <a:rPr lang="en-US" dirty="0"/>
              <a:t> feature introduced in </a:t>
            </a:r>
            <a:r>
              <a:rPr lang="en-US" dirty="0" err="1"/>
              <a:t>Elasticsearch</a:t>
            </a:r>
            <a:r>
              <a:rPr lang="en-US" dirty="0"/>
              <a:t> 1.x.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spTree>
    <p:extLst>
      <p:ext uri="{BB962C8B-B14F-4D97-AF65-F5344CB8AC3E}">
        <p14:creationId xmlns:p14="http://schemas.microsoft.com/office/powerpoint/2010/main" val="27813332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524000"/>
            <a:ext cx="6096000" cy="5064976"/>
          </a:xfrm>
        </p:spPr>
      </p:pic>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spTree>
    <p:extLst>
      <p:ext uri="{BB962C8B-B14F-4D97-AF65-F5344CB8AC3E}">
        <p14:creationId xmlns:p14="http://schemas.microsoft.com/office/powerpoint/2010/main" val="919494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sp>
        <p:nvSpPr>
          <p:cNvPr id="2" name="Content Placeholder 1"/>
          <p:cNvSpPr>
            <a:spLocks noGrp="1"/>
          </p:cNvSpPr>
          <p:nvPr>
            <p:ph idx="1"/>
          </p:nvPr>
        </p:nvSpPr>
        <p:spPr>
          <a:xfrm>
            <a:off x="940418" y="1447800"/>
            <a:ext cx="7315200" cy="3539527"/>
          </a:xfrm>
        </p:spPr>
        <p:txBody>
          <a:bodyPr>
            <a:normAutofit lnSpcReduction="10000"/>
          </a:bodyPr>
          <a:lstStyle/>
          <a:p>
            <a:r>
              <a:rPr lang="en-US" b="1" dirty="0"/>
              <a:t>Step 2: Choose a Data </a:t>
            </a:r>
            <a:r>
              <a:rPr lang="en-US" b="1" dirty="0" err="1"/>
              <a:t>Source</a:t>
            </a:r>
            <a:r>
              <a:rPr lang="en-US" dirty="0" err="1">
                <a:hlinkClick r:id="rId2" tooltip="Edit this page on GitHub"/>
              </a:rPr>
              <a:t>edit</a:t>
            </a:r>
            <a:endParaRPr lang="en-US" b="1" dirty="0"/>
          </a:p>
          <a:p>
            <a:r>
              <a:rPr lang="en-US" dirty="0"/>
              <a:t>You can choose a new or saved search to serve as the data source for your visualization. Searches are associated with an index or a set of indexes. When you select </a:t>
            </a:r>
            <a:r>
              <a:rPr lang="en-US" i="1" dirty="0"/>
              <a:t>new search</a:t>
            </a:r>
            <a:r>
              <a:rPr lang="en-US" dirty="0"/>
              <a:t> on a system with multiple indices configured, select an index pattern from the drop-down to bring up the visualization editor.</a:t>
            </a:r>
          </a:p>
          <a:p>
            <a:r>
              <a:rPr lang="en-US" dirty="0"/>
              <a:t>When you create a visualization from a saved search and save the visualization, the search is tied to the visualization. When you make changes to the search that is linked to the visualization, the visualization updates </a:t>
            </a:r>
            <a:r>
              <a:rPr lang="en-US" dirty="0" err="1"/>
              <a:t>automaticall</a:t>
            </a:r>
            <a:endParaRPr lang="en-US" dirty="0"/>
          </a:p>
          <a:p>
            <a:endParaRPr lang="en-US" dirty="0"/>
          </a:p>
        </p:txBody>
      </p:sp>
    </p:spTree>
    <p:extLst>
      <p:ext uri="{BB962C8B-B14F-4D97-AF65-F5344CB8AC3E}">
        <p14:creationId xmlns:p14="http://schemas.microsoft.com/office/powerpoint/2010/main" val="931680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Creating a new Visualization</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sp>
        <p:nvSpPr>
          <p:cNvPr id="2" name="Content Placeholder 1"/>
          <p:cNvSpPr>
            <a:spLocks noGrp="1"/>
          </p:cNvSpPr>
          <p:nvPr>
            <p:ph idx="1"/>
          </p:nvPr>
        </p:nvSpPr>
        <p:spPr>
          <a:xfrm>
            <a:off x="940418" y="1447801"/>
            <a:ext cx="7315200" cy="2133600"/>
          </a:xfrm>
        </p:spPr>
        <p:txBody>
          <a:bodyPr>
            <a:normAutofit fontScale="92500" lnSpcReduction="20000"/>
          </a:bodyPr>
          <a:lstStyle/>
          <a:p>
            <a:r>
              <a:rPr lang="en-US" b="1" dirty="0"/>
              <a:t>Step 3: The Visualization </a:t>
            </a:r>
            <a:r>
              <a:rPr lang="en-US" b="1" dirty="0" err="1"/>
              <a:t>Editor</a:t>
            </a:r>
            <a:r>
              <a:rPr lang="en-US" dirty="0" err="1">
                <a:hlinkClick r:id="rId2" tooltip="Edit this page on GitHub"/>
              </a:rPr>
              <a:t>edit</a:t>
            </a:r>
            <a:endParaRPr lang="en-US" b="1" dirty="0"/>
          </a:p>
          <a:p>
            <a:r>
              <a:rPr lang="en-US" dirty="0"/>
              <a:t>The visualization editor enables you to configure and edit visualizations. The visualization editor has the following main elements:</a:t>
            </a:r>
          </a:p>
          <a:p>
            <a:r>
              <a:rPr lang="en-US" dirty="0">
                <a:hlinkClick r:id="rId3" tooltip="Toolbaredit"/>
              </a:rPr>
              <a:t>Toolbar</a:t>
            </a:r>
            <a:endParaRPr lang="en-US" dirty="0"/>
          </a:p>
          <a:p>
            <a:r>
              <a:rPr lang="en-US" dirty="0">
                <a:hlinkClick r:id="rId4" tooltip="Aggregation Builderedit"/>
              </a:rPr>
              <a:t>Aggregation Builder</a:t>
            </a:r>
            <a:endParaRPr lang="en-US" dirty="0"/>
          </a:p>
          <a:p>
            <a:r>
              <a:rPr lang="en-US" dirty="0">
                <a:hlinkClick r:id="rId5" tooltip="Preview Canvasedit"/>
              </a:rPr>
              <a:t>Preview Canvas</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418" y="3752481"/>
            <a:ext cx="7010400" cy="2822854"/>
          </a:xfrm>
          <a:prstGeom prst="rect">
            <a:avLst/>
          </a:prstGeom>
        </p:spPr>
      </p:pic>
    </p:spTree>
    <p:extLst>
      <p:ext uri="{BB962C8B-B14F-4D97-AF65-F5344CB8AC3E}">
        <p14:creationId xmlns:p14="http://schemas.microsoft.com/office/powerpoint/2010/main" val="3837837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Automatically Refreshing</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23999"/>
            <a:ext cx="7467600" cy="5024557"/>
          </a:xfrm>
        </p:spPr>
      </p:pic>
    </p:spTree>
    <p:extLst>
      <p:ext uri="{BB962C8B-B14F-4D97-AF65-F5344CB8AC3E}">
        <p14:creationId xmlns:p14="http://schemas.microsoft.com/office/powerpoint/2010/main" val="1637223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Toolbar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sp>
        <p:nvSpPr>
          <p:cNvPr id="2" name="Content Placeholder 1"/>
          <p:cNvSpPr>
            <a:spLocks noGrp="1"/>
          </p:cNvSpPr>
          <p:nvPr>
            <p:ph idx="1"/>
          </p:nvPr>
        </p:nvSpPr>
        <p:spPr>
          <a:xfrm>
            <a:off x="762000" y="1675185"/>
            <a:ext cx="7315200" cy="3539527"/>
          </a:xfrm>
        </p:spPr>
        <p:txBody>
          <a:bodyPr/>
          <a:lstStyle/>
          <a:p>
            <a:r>
              <a:rPr lang="en-US" dirty="0"/>
              <a:t>The toolbar has a search field for interactive data searches, as well as controls to manage saving and loading visualizations. For visualizations based on saved searches, the search bar is grayed out. To edit the search, replacing the saved search with the edited version, double-click the search field.</a:t>
            </a:r>
          </a:p>
          <a:p>
            <a:r>
              <a:rPr lang="en-US" dirty="0"/>
              <a:t>The toolbar at the right of the search box has buttons for creating new visualizations, saving the current visualization, loading an existing visualization, sharing or embedding the visualization, and refreshing the data for the current visualization.</a:t>
            </a:r>
          </a:p>
          <a:p>
            <a:endParaRPr lang="en-US" dirty="0"/>
          </a:p>
        </p:txBody>
      </p:sp>
    </p:spTree>
    <p:extLst>
      <p:ext uri="{BB962C8B-B14F-4D97-AF65-F5344CB8AC3E}">
        <p14:creationId xmlns:p14="http://schemas.microsoft.com/office/powerpoint/2010/main" val="4118418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Aggregation Builder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sp>
        <p:nvSpPr>
          <p:cNvPr id="2" name="Content Placeholder 1"/>
          <p:cNvSpPr>
            <a:spLocks noGrp="1"/>
          </p:cNvSpPr>
          <p:nvPr>
            <p:ph idx="1"/>
          </p:nvPr>
        </p:nvSpPr>
        <p:spPr>
          <a:xfrm>
            <a:off x="762000" y="1675185"/>
            <a:ext cx="7315200" cy="3735015"/>
          </a:xfrm>
        </p:spPr>
        <p:txBody>
          <a:bodyPr>
            <a:normAutofit fontScale="77500" lnSpcReduction="20000"/>
          </a:bodyPr>
          <a:lstStyle/>
          <a:p>
            <a:r>
              <a:rPr lang="en-US" dirty="0"/>
              <a:t>Use the aggregation builder on the left of the page to configure the </a:t>
            </a:r>
            <a:r>
              <a:rPr lang="en-US" dirty="0">
                <a:hlinkClick r:id="rId2"/>
              </a:rPr>
              <a:t>metric</a:t>
            </a:r>
            <a:r>
              <a:rPr lang="en-US" dirty="0"/>
              <a:t> and </a:t>
            </a:r>
            <a:r>
              <a:rPr lang="en-US" dirty="0">
                <a:hlinkClick r:id="rId3"/>
              </a:rPr>
              <a:t>bucket</a:t>
            </a:r>
            <a:r>
              <a:rPr lang="en-US" dirty="0"/>
              <a:t> aggregations used in your visualization. Buckets are analogous to SQL GROUP BY statements. For more information on aggregations, see the main </a:t>
            </a:r>
            <a:r>
              <a:rPr lang="en-US" dirty="0">
                <a:hlinkClick r:id="rId4"/>
              </a:rPr>
              <a:t>Elasticsearch aggregations reference</a:t>
            </a:r>
            <a:r>
              <a:rPr lang="en-US" dirty="0"/>
              <a:t>.</a:t>
            </a:r>
          </a:p>
          <a:p>
            <a:r>
              <a:rPr lang="en-US" dirty="0"/>
              <a:t>Bar, line, or area chart visualizations use </a:t>
            </a:r>
            <a:r>
              <a:rPr lang="en-US" i="1" dirty="0"/>
              <a:t>metrics</a:t>
            </a:r>
            <a:r>
              <a:rPr lang="en-US" dirty="0"/>
              <a:t> for the y-axis and </a:t>
            </a:r>
            <a:r>
              <a:rPr lang="en-US" i="1" dirty="0"/>
              <a:t>buckets</a:t>
            </a:r>
            <a:r>
              <a:rPr lang="en-US" dirty="0"/>
              <a:t> are used for the x-axis, segment bar colors, and row/column splits. For pie charts, use the metric for the slice size and the bucket for the number of slices.</a:t>
            </a:r>
          </a:p>
          <a:p>
            <a:r>
              <a:rPr lang="en-US" dirty="0"/>
              <a:t>Choose the metric aggregation for your visualization’s Y axis, such as </a:t>
            </a:r>
            <a:r>
              <a:rPr lang="en-US" dirty="0">
                <a:hlinkClick r:id="rId5"/>
              </a:rPr>
              <a:t>count</a:t>
            </a:r>
            <a:r>
              <a:rPr lang="en-US" dirty="0"/>
              <a:t>, </a:t>
            </a:r>
            <a:r>
              <a:rPr lang="en-US" dirty="0">
                <a:hlinkClick r:id="rId6"/>
              </a:rPr>
              <a:t>average</a:t>
            </a:r>
            <a:r>
              <a:rPr lang="en-US" dirty="0"/>
              <a:t>, </a:t>
            </a:r>
            <a:r>
              <a:rPr lang="en-US" dirty="0">
                <a:hlinkClick r:id="rId7"/>
              </a:rPr>
              <a:t>sum</a:t>
            </a:r>
            <a:r>
              <a:rPr lang="en-US" dirty="0"/>
              <a:t>, </a:t>
            </a:r>
            <a:r>
              <a:rPr lang="en-US" dirty="0">
                <a:hlinkClick r:id="rId8"/>
              </a:rPr>
              <a:t>min</a:t>
            </a:r>
            <a:r>
              <a:rPr lang="en-US" dirty="0"/>
              <a:t>, </a:t>
            </a:r>
            <a:r>
              <a:rPr lang="en-US" dirty="0">
                <a:hlinkClick r:id="rId9"/>
              </a:rPr>
              <a:t>max</a:t>
            </a:r>
            <a:r>
              <a:rPr lang="en-US" dirty="0"/>
              <a:t>, or </a:t>
            </a:r>
            <a:r>
              <a:rPr lang="en-US" dirty="0">
                <a:hlinkClick r:id="rId10"/>
              </a:rPr>
              <a:t>cardinality</a:t>
            </a:r>
            <a:r>
              <a:rPr lang="en-US" dirty="0"/>
              <a:t> (unique count). Use bucket aggregations for the visualization’s X axis, color slices, and row/column splits. Common bucket aggregations include date histogram, range, terms, filters, and significant terms.</a:t>
            </a:r>
          </a:p>
          <a:p>
            <a:r>
              <a:rPr lang="en-US" dirty="0"/>
              <a:t>You can set the order in which buckets execute. In </a:t>
            </a:r>
            <a:r>
              <a:rPr lang="en-US" dirty="0" err="1"/>
              <a:t>Elasticsearch</a:t>
            </a:r>
            <a:r>
              <a:rPr lang="en-US" dirty="0"/>
              <a:t>, the first aggregation determines the data set for any subsequent aggregations. The following example involves a date bar chart of Web page hits for the top 5 file extensions.</a:t>
            </a:r>
          </a:p>
        </p:txBody>
      </p:sp>
    </p:spTree>
    <p:extLst>
      <p:ext uri="{BB962C8B-B14F-4D97-AF65-F5344CB8AC3E}">
        <p14:creationId xmlns:p14="http://schemas.microsoft.com/office/powerpoint/2010/main" val="908893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Aggregation Builder</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sp>
        <p:nvSpPr>
          <p:cNvPr id="2" name="Content Placeholder 1"/>
          <p:cNvSpPr>
            <a:spLocks noGrp="1"/>
          </p:cNvSpPr>
          <p:nvPr>
            <p:ph idx="1"/>
          </p:nvPr>
        </p:nvSpPr>
        <p:spPr>
          <a:xfrm>
            <a:off x="469816" y="1675185"/>
            <a:ext cx="8064584" cy="3354015"/>
          </a:xfrm>
        </p:spPr>
        <p:txBody>
          <a:bodyPr>
            <a:normAutofit fontScale="92500" lnSpcReduction="20000"/>
          </a:bodyPr>
          <a:lstStyle/>
          <a:p>
            <a:r>
              <a:rPr lang="en-US" dirty="0"/>
              <a:t>Use the aggregation builder on the left of the page to configure the </a:t>
            </a:r>
            <a:r>
              <a:rPr lang="en-US" dirty="0">
                <a:hlinkClick r:id="rId2"/>
              </a:rPr>
              <a:t>metric</a:t>
            </a:r>
            <a:r>
              <a:rPr lang="en-US" dirty="0"/>
              <a:t> and </a:t>
            </a:r>
            <a:r>
              <a:rPr lang="en-US" dirty="0">
                <a:hlinkClick r:id="rId3"/>
              </a:rPr>
              <a:t>bucket</a:t>
            </a:r>
            <a:r>
              <a:rPr lang="en-US" dirty="0"/>
              <a:t> aggregations used in your visualization. Buckets are analogous to SQL GROUP BY statements. For more information on aggregations, see the main </a:t>
            </a:r>
            <a:r>
              <a:rPr lang="en-US" dirty="0">
                <a:hlinkClick r:id="rId4"/>
              </a:rPr>
              <a:t>Elasticsearch aggregations reference</a:t>
            </a:r>
            <a:r>
              <a:rPr lang="en-US" dirty="0"/>
              <a:t>.</a:t>
            </a:r>
          </a:p>
          <a:p>
            <a:r>
              <a:rPr lang="en-US" dirty="0"/>
              <a:t>Bar, line, or area chart visualizations use </a:t>
            </a:r>
            <a:r>
              <a:rPr lang="en-US" i="1" dirty="0"/>
              <a:t>metrics</a:t>
            </a:r>
            <a:r>
              <a:rPr lang="en-US" dirty="0"/>
              <a:t> for the y-axis and </a:t>
            </a:r>
            <a:r>
              <a:rPr lang="en-US" i="1" dirty="0"/>
              <a:t>buckets</a:t>
            </a:r>
            <a:r>
              <a:rPr lang="en-US" dirty="0"/>
              <a:t> are used for the x-axis, segment bar colors, and row/column splits. For pie charts, use the metric for the slice size and the bucket for the number of slices.</a:t>
            </a:r>
          </a:p>
          <a:p>
            <a:r>
              <a:rPr lang="en-US" dirty="0"/>
              <a:t>Choose the metric aggregation for your visualization’s Y axis, such as </a:t>
            </a:r>
            <a:r>
              <a:rPr lang="en-US" dirty="0">
                <a:hlinkClick r:id="rId5"/>
              </a:rPr>
              <a:t>count</a:t>
            </a:r>
            <a:r>
              <a:rPr lang="en-US" dirty="0"/>
              <a:t>, </a:t>
            </a:r>
            <a:r>
              <a:rPr lang="en-US" dirty="0">
                <a:hlinkClick r:id="rId6"/>
              </a:rPr>
              <a:t>average</a:t>
            </a:r>
            <a:r>
              <a:rPr lang="en-US" dirty="0"/>
              <a:t>, </a:t>
            </a:r>
            <a:r>
              <a:rPr lang="en-US" dirty="0">
                <a:hlinkClick r:id="rId7"/>
              </a:rPr>
              <a:t>sum</a:t>
            </a:r>
            <a:r>
              <a:rPr lang="en-US" dirty="0"/>
              <a:t>, </a:t>
            </a:r>
            <a:r>
              <a:rPr lang="en-US" dirty="0">
                <a:hlinkClick r:id="rId8"/>
              </a:rPr>
              <a:t>min</a:t>
            </a:r>
            <a:r>
              <a:rPr lang="en-US" dirty="0"/>
              <a:t>, </a:t>
            </a:r>
            <a:r>
              <a:rPr lang="en-US" dirty="0">
                <a:hlinkClick r:id="rId9"/>
              </a:rPr>
              <a:t>max</a:t>
            </a:r>
            <a:r>
              <a:rPr lang="en-US" dirty="0"/>
              <a:t>, or </a:t>
            </a:r>
            <a:r>
              <a:rPr lang="en-US" dirty="0">
                <a:hlinkClick r:id="rId10"/>
              </a:rPr>
              <a:t>cardinality</a:t>
            </a:r>
            <a:r>
              <a:rPr lang="en-US" dirty="0"/>
              <a:t> (unique count). Use bucket aggregations for the visualization’s X axis, color slices, and row/column splits. Common bucket aggregations include date histogram, range, terms, filters, and significant terms</a:t>
            </a:r>
            <a:r>
              <a:rPr lang="en-US" dirty="0" smtClean="0"/>
              <a:t>.</a:t>
            </a:r>
            <a:endParaRPr lang="en-US" dirty="0"/>
          </a:p>
        </p:txBody>
      </p:sp>
    </p:spTree>
    <p:extLst>
      <p:ext uri="{BB962C8B-B14F-4D97-AF65-F5344CB8AC3E}">
        <p14:creationId xmlns:p14="http://schemas.microsoft.com/office/powerpoint/2010/main" val="752665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Working with Filters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816" y="1304430"/>
            <a:ext cx="6540584" cy="5342893"/>
          </a:xfrm>
        </p:spPr>
      </p:pic>
    </p:spTree>
    <p:extLst>
      <p:ext uri="{BB962C8B-B14F-4D97-AF65-F5344CB8AC3E}">
        <p14:creationId xmlns:p14="http://schemas.microsoft.com/office/powerpoint/2010/main" val="4447031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Area Charts –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dirty="0"/>
              <a:t>This chart’s Y axis is the </a:t>
            </a:r>
            <a:r>
              <a:rPr lang="en-US" i="1" dirty="0"/>
              <a:t>metrics</a:t>
            </a:r>
            <a:r>
              <a:rPr lang="en-US" dirty="0"/>
              <a:t> axis. The following aggregations are available for this axis:</a:t>
            </a:r>
          </a:p>
          <a:p>
            <a:r>
              <a:rPr lang="en-US" b="1" dirty="0" smtClean="0"/>
              <a:t>Count-</a:t>
            </a:r>
            <a:r>
              <a:rPr lang="en-US" dirty="0" smtClean="0"/>
              <a:t>The</a:t>
            </a:r>
            <a:r>
              <a:rPr lang="en-US" dirty="0"/>
              <a:t> </a:t>
            </a:r>
            <a:r>
              <a:rPr lang="en-US" i="1" dirty="0">
                <a:hlinkClick r:id="rId2"/>
              </a:rPr>
              <a:t>count</a:t>
            </a:r>
            <a:r>
              <a:rPr lang="en-US" dirty="0"/>
              <a:t> aggregation returns a raw count of the elements in the selected index pattern</a:t>
            </a:r>
            <a:r>
              <a:rPr lang="en-US" dirty="0" smtClean="0"/>
              <a:t>.</a:t>
            </a:r>
          </a:p>
          <a:p>
            <a:r>
              <a:rPr lang="en-US" b="1" dirty="0" smtClean="0"/>
              <a:t>Average-</a:t>
            </a:r>
            <a:r>
              <a:rPr lang="en-US" dirty="0" smtClean="0"/>
              <a:t>This </a:t>
            </a:r>
            <a:r>
              <a:rPr lang="en-US" dirty="0"/>
              <a:t>aggregation returns the </a:t>
            </a:r>
            <a:r>
              <a:rPr lang="en-US" i="1" dirty="0">
                <a:hlinkClick r:id="rId3"/>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4"/>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5"/>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6"/>
              </a:rPr>
              <a:t>max</a:t>
            </a:r>
            <a:r>
              <a:rPr lang="en-US" dirty="0"/>
              <a:t> aggregation returns the maximum value of a numeric field. Select a field from the drop-down</a:t>
            </a:r>
            <a:r>
              <a:rPr lang="en-US" dirty="0" smtClean="0"/>
              <a:t>.</a:t>
            </a:r>
          </a:p>
          <a:p>
            <a:r>
              <a:rPr lang="en-US" b="1" dirty="0" smtClean="0"/>
              <a:t>Unique Count-</a:t>
            </a:r>
            <a:r>
              <a:rPr lang="en-US" dirty="0" smtClean="0"/>
              <a:t>The</a:t>
            </a:r>
            <a:r>
              <a:rPr lang="en-US" dirty="0"/>
              <a:t> </a:t>
            </a:r>
            <a:r>
              <a:rPr lang="en-US" i="1" dirty="0">
                <a:hlinkClick r:id="rId7"/>
              </a:rPr>
              <a:t>cardinality</a:t>
            </a:r>
            <a:r>
              <a:rPr lang="en-US" dirty="0"/>
              <a:t> aggregation returns the number of unique values in a field. Select a field from the drop-down</a:t>
            </a:r>
            <a:r>
              <a:rPr lang="en-US" dirty="0" smtClean="0"/>
              <a:t>.</a:t>
            </a:r>
          </a:p>
          <a:p>
            <a:r>
              <a:rPr lang="en-US" b="1" dirty="0" smtClean="0"/>
              <a:t>Percentiles-</a:t>
            </a:r>
            <a:r>
              <a:rPr lang="en-US" dirty="0" smtClean="0"/>
              <a:t>The</a:t>
            </a:r>
            <a:r>
              <a:rPr lang="en-US" dirty="0"/>
              <a:t> </a:t>
            </a:r>
            <a:r>
              <a:rPr lang="en-US" i="1" dirty="0">
                <a:hlinkClick r:id="rId8"/>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9"/>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a:p>
            <a:r>
              <a:rPr lang="en-US" dirty="0"/>
              <a:t/>
            </a:r>
            <a:br>
              <a:rPr lang="en-US" dirty="0"/>
            </a:br>
            <a:endParaRPr lang="en-US" dirty="0"/>
          </a:p>
        </p:txBody>
      </p:sp>
    </p:spTree>
    <p:extLst>
      <p:ext uri="{BB962C8B-B14F-4D97-AF65-F5344CB8AC3E}">
        <p14:creationId xmlns:p14="http://schemas.microsoft.com/office/powerpoint/2010/main" val="1130163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sp>
        <p:nvSpPr>
          <p:cNvPr id="7" name="Title 5"/>
          <p:cNvSpPr txBox="1">
            <a:spLocks/>
          </p:cNvSpPr>
          <p:nvPr/>
        </p:nvSpPr>
        <p:spPr>
          <a:xfrm>
            <a:off x="457200" y="394661"/>
            <a:ext cx="6477000" cy="1223815"/>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ELK So Popular (bigger picture)?</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14</a:t>
            </a:fld>
            <a:endParaRPr lang="en-US"/>
          </a:p>
        </p:txBody>
      </p:sp>
      <p:sp>
        <p:nvSpPr>
          <p:cNvPr id="2" name="Rectangle 1"/>
          <p:cNvSpPr/>
          <p:nvPr/>
        </p:nvSpPr>
        <p:spPr>
          <a:xfrm>
            <a:off x="701040" y="2396238"/>
            <a:ext cx="8077200" cy="1754326"/>
          </a:xfrm>
          <a:prstGeom prst="rect">
            <a:avLst/>
          </a:prstGeom>
        </p:spPr>
        <p:txBody>
          <a:bodyPr wrap="square">
            <a:spAutoFit/>
          </a:bodyPr>
          <a:lstStyle/>
          <a:p>
            <a:r>
              <a:rPr lang="en-US" dirty="0"/>
              <a:t>The bigger picture: IT organizations are increasingly favoring open source products in general, and this is why newer proprietary log analysis software platforms such as Sumo Logic, which self-reports only 700 customers, might have a hard time gaining traction today.</a:t>
            </a:r>
          </a:p>
          <a:p>
            <a:r>
              <a:rPr lang="en-US" dirty="0"/>
              <a:t>After all, how do Netflix, Facebook, Microsoft, LinkedIn, and Cisco monitor their logs? With ELK.</a:t>
            </a:r>
          </a:p>
        </p:txBody>
      </p:sp>
      <p:pic>
        <p:nvPicPr>
          <p:cNvPr id="4098" name="Picture 2" descr="what is elk st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2819" y="3810000"/>
            <a:ext cx="5500502" cy="287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8847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Area Charts –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3716" y="1276721"/>
            <a:ext cx="5867400" cy="5089198"/>
          </a:xfrm>
        </p:spPr>
      </p:pic>
    </p:spTree>
    <p:extLst>
      <p:ext uri="{BB962C8B-B14F-4D97-AF65-F5344CB8AC3E}">
        <p14:creationId xmlns:p14="http://schemas.microsoft.com/office/powerpoint/2010/main" val="15283858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Data Table –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b="1" dirty="0" smtClean="0"/>
              <a:t>Count-</a:t>
            </a:r>
            <a:r>
              <a:rPr lang="en-US" dirty="0" smtClean="0"/>
              <a:t>The</a:t>
            </a:r>
            <a:r>
              <a:rPr lang="en-US" dirty="0"/>
              <a:t> </a:t>
            </a:r>
            <a:r>
              <a:rPr lang="en-US" i="1" dirty="0">
                <a:hlinkClick r:id="rId3"/>
              </a:rPr>
              <a:t>count</a:t>
            </a:r>
            <a:r>
              <a:rPr lang="en-US" dirty="0"/>
              <a:t> aggregation returns a raw count of the elements in the selected index pattern</a:t>
            </a:r>
            <a:r>
              <a:rPr lang="en-US" dirty="0" smtClean="0"/>
              <a:t>.</a:t>
            </a:r>
          </a:p>
          <a:p>
            <a:r>
              <a:rPr lang="en-US" b="1" dirty="0" smtClean="0"/>
              <a:t>Average</a:t>
            </a:r>
            <a:r>
              <a:rPr lang="en-US" dirty="0" smtClean="0"/>
              <a:t>-his </a:t>
            </a:r>
            <a:r>
              <a:rPr lang="en-US" dirty="0"/>
              <a:t>aggregation returns the </a:t>
            </a:r>
            <a:r>
              <a:rPr lang="en-US" i="1" dirty="0">
                <a:hlinkClick r:id="rId4"/>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5"/>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6"/>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7"/>
              </a:rPr>
              <a:t>max</a:t>
            </a:r>
            <a:r>
              <a:rPr lang="en-US" dirty="0"/>
              <a:t> aggregation returns the maximum value of a numeric field. Select a field from the drop-</a:t>
            </a:r>
            <a:r>
              <a:rPr lang="en-US" dirty="0" err="1"/>
              <a:t>down.</a:t>
            </a:r>
            <a:r>
              <a:rPr lang="en-US" b="1" dirty="0" err="1"/>
              <a:t>Unique</a:t>
            </a:r>
            <a:r>
              <a:rPr lang="en-US" b="1" dirty="0"/>
              <a:t> </a:t>
            </a:r>
            <a:r>
              <a:rPr lang="en-US" b="1" dirty="0" err="1"/>
              <a:t>Count</a:t>
            </a:r>
            <a:r>
              <a:rPr lang="en-US" dirty="0" err="1"/>
              <a:t>The</a:t>
            </a:r>
            <a:r>
              <a:rPr lang="en-US" dirty="0"/>
              <a:t> </a:t>
            </a:r>
            <a:r>
              <a:rPr lang="en-US" i="1" dirty="0">
                <a:hlinkClick r:id="rId8"/>
              </a:rPr>
              <a:t>cardinality</a:t>
            </a:r>
            <a:r>
              <a:rPr lang="en-US" dirty="0"/>
              <a:t> aggregation returns the number of unique values in a field. Select a field from the drop-down</a:t>
            </a:r>
            <a:r>
              <a:rPr lang="en-US" dirty="0" smtClean="0"/>
              <a:t>.</a:t>
            </a:r>
          </a:p>
          <a:p>
            <a:r>
              <a:rPr lang="en-US" b="1" dirty="0" smtClean="0"/>
              <a:t>Standard Deviation-</a:t>
            </a:r>
            <a:r>
              <a:rPr lang="en-US" dirty="0" smtClean="0"/>
              <a:t>The</a:t>
            </a:r>
            <a:r>
              <a:rPr lang="en-US" dirty="0"/>
              <a:t> </a:t>
            </a:r>
            <a:r>
              <a:rPr lang="en-US" i="1" dirty="0">
                <a:hlinkClick r:id="rId9"/>
              </a:rPr>
              <a:t>extended stats</a:t>
            </a:r>
            <a:r>
              <a:rPr lang="en-US" dirty="0"/>
              <a:t> aggregation returns the standard deviation of data in a numeric field. Select a field from the drop-down</a:t>
            </a:r>
            <a:r>
              <a:rPr lang="en-US" dirty="0" smtClean="0"/>
              <a:t>.</a:t>
            </a:r>
          </a:p>
          <a:p>
            <a:r>
              <a:rPr lang="en-US" b="1" dirty="0" smtClean="0"/>
              <a:t>Percentiles-</a:t>
            </a:r>
            <a:r>
              <a:rPr lang="en-US" dirty="0" smtClean="0"/>
              <a:t>The</a:t>
            </a:r>
            <a:r>
              <a:rPr lang="en-US" dirty="0"/>
              <a:t> </a:t>
            </a:r>
            <a:r>
              <a:rPr lang="en-US" i="1" dirty="0">
                <a:hlinkClick r:id="rId10"/>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11"/>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p:txBody>
      </p:sp>
    </p:spTree>
    <p:extLst>
      <p:ext uri="{BB962C8B-B14F-4D97-AF65-F5344CB8AC3E}">
        <p14:creationId xmlns:p14="http://schemas.microsoft.com/office/powerpoint/2010/main" val="281379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Data Tables–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7503"/>
            <a:ext cx="4572000" cy="5458836"/>
          </a:xfrm>
        </p:spPr>
      </p:pic>
    </p:spTree>
    <p:extLst>
      <p:ext uri="{BB962C8B-B14F-4D97-AF65-F5344CB8AC3E}">
        <p14:creationId xmlns:p14="http://schemas.microsoft.com/office/powerpoint/2010/main" val="3906860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Y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sp>
        <p:nvSpPr>
          <p:cNvPr id="2" name="Content Placeholder 1"/>
          <p:cNvSpPr>
            <a:spLocks noGrp="1"/>
          </p:cNvSpPr>
          <p:nvPr>
            <p:ph idx="1"/>
          </p:nvPr>
        </p:nvSpPr>
        <p:spPr>
          <a:xfrm>
            <a:off x="490598" y="1371600"/>
            <a:ext cx="8272402" cy="4114800"/>
          </a:xfrm>
        </p:spPr>
        <p:txBody>
          <a:bodyPr>
            <a:normAutofit fontScale="70000" lnSpcReduction="20000"/>
          </a:bodyPr>
          <a:lstStyle/>
          <a:p>
            <a:r>
              <a:rPr lang="en-US" dirty="0" smtClean="0"/>
              <a:t>This </a:t>
            </a:r>
            <a:r>
              <a:rPr lang="en-US" dirty="0"/>
              <a:t>chart’s Y axis is the </a:t>
            </a:r>
            <a:r>
              <a:rPr lang="en-US" i="1" dirty="0"/>
              <a:t>metrics</a:t>
            </a:r>
            <a:r>
              <a:rPr lang="en-US" dirty="0"/>
              <a:t> axis. The following aggregations are available for this axis:</a:t>
            </a:r>
          </a:p>
          <a:p>
            <a:r>
              <a:rPr lang="en-US" b="1" dirty="0" smtClean="0"/>
              <a:t>Count-</a:t>
            </a:r>
            <a:r>
              <a:rPr lang="en-US" dirty="0" smtClean="0"/>
              <a:t>The</a:t>
            </a:r>
            <a:r>
              <a:rPr lang="en-US" dirty="0"/>
              <a:t> </a:t>
            </a:r>
            <a:r>
              <a:rPr lang="en-US" i="1" dirty="0">
                <a:hlinkClick r:id="rId3"/>
              </a:rPr>
              <a:t>count</a:t>
            </a:r>
            <a:r>
              <a:rPr lang="en-US" dirty="0"/>
              <a:t> aggregation returns a raw count of the elements in the selected index pattern</a:t>
            </a:r>
            <a:r>
              <a:rPr lang="en-US" dirty="0" smtClean="0"/>
              <a:t>.</a:t>
            </a:r>
          </a:p>
          <a:p>
            <a:r>
              <a:rPr lang="en-US" b="1" dirty="0" smtClean="0"/>
              <a:t>Average-</a:t>
            </a:r>
            <a:r>
              <a:rPr lang="en-US" dirty="0" smtClean="0"/>
              <a:t>This </a:t>
            </a:r>
            <a:r>
              <a:rPr lang="en-US" dirty="0"/>
              <a:t>aggregation returns the </a:t>
            </a:r>
            <a:r>
              <a:rPr lang="en-US" i="1" dirty="0">
                <a:hlinkClick r:id="rId4"/>
              </a:rPr>
              <a:t>average</a:t>
            </a:r>
            <a:r>
              <a:rPr lang="en-US" dirty="0"/>
              <a:t> of a numeric field. Select a field from the drop-down</a:t>
            </a:r>
            <a:r>
              <a:rPr lang="en-US" dirty="0" smtClean="0"/>
              <a:t>.</a:t>
            </a:r>
          </a:p>
          <a:p>
            <a:r>
              <a:rPr lang="en-US" b="1" dirty="0" smtClean="0"/>
              <a:t>Sum-</a:t>
            </a:r>
            <a:r>
              <a:rPr lang="en-US" dirty="0" smtClean="0"/>
              <a:t>The</a:t>
            </a:r>
            <a:r>
              <a:rPr lang="en-US" dirty="0"/>
              <a:t> </a:t>
            </a:r>
            <a:r>
              <a:rPr lang="en-US" i="1" dirty="0">
                <a:hlinkClick r:id="rId5"/>
              </a:rPr>
              <a:t>sum</a:t>
            </a:r>
            <a:r>
              <a:rPr lang="en-US" dirty="0"/>
              <a:t> aggregation returns the total sum of a numeric field. Select a field from the drop-down</a:t>
            </a:r>
            <a:r>
              <a:rPr lang="en-US" dirty="0" smtClean="0"/>
              <a:t>.</a:t>
            </a:r>
          </a:p>
          <a:p>
            <a:r>
              <a:rPr lang="en-US" b="1" dirty="0" smtClean="0"/>
              <a:t>Min-</a:t>
            </a:r>
            <a:r>
              <a:rPr lang="en-US" dirty="0" smtClean="0"/>
              <a:t>The</a:t>
            </a:r>
            <a:r>
              <a:rPr lang="en-US" dirty="0"/>
              <a:t> </a:t>
            </a:r>
            <a:r>
              <a:rPr lang="en-US" i="1" dirty="0">
                <a:hlinkClick r:id="rId6"/>
              </a:rPr>
              <a:t>min</a:t>
            </a:r>
            <a:r>
              <a:rPr lang="en-US" dirty="0"/>
              <a:t> aggregation returns the minimum value of a numeric field. Select a field from the drop-down</a:t>
            </a:r>
            <a:r>
              <a:rPr lang="en-US" dirty="0" smtClean="0"/>
              <a:t>.</a:t>
            </a:r>
          </a:p>
          <a:p>
            <a:r>
              <a:rPr lang="en-US" b="1" dirty="0" smtClean="0"/>
              <a:t>Max-</a:t>
            </a:r>
            <a:r>
              <a:rPr lang="en-US" dirty="0" smtClean="0"/>
              <a:t>The</a:t>
            </a:r>
            <a:r>
              <a:rPr lang="en-US" dirty="0"/>
              <a:t> </a:t>
            </a:r>
            <a:r>
              <a:rPr lang="en-US" i="1" dirty="0">
                <a:hlinkClick r:id="rId7"/>
              </a:rPr>
              <a:t>max</a:t>
            </a:r>
            <a:r>
              <a:rPr lang="en-US" dirty="0"/>
              <a:t> aggregation returns the maximum value of a numeric field. Select a field from the drop-down</a:t>
            </a:r>
            <a:r>
              <a:rPr lang="en-US" dirty="0" smtClean="0"/>
              <a:t>.</a:t>
            </a:r>
          </a:p>
          <a:p>
            <a:r>
              <a:rPr lang="en-US" b="1" dirty="0" smtClean="0"/>
              <a:t>Unique Count-</a:t>
            </a:r>
            <a:r>
              <a:rPr lang="en-US" dirty="0" smtClean="0"/>
              <a:t>The</a:t>
            </a:r>
            <a:r>
              <a:rPr lang="en-US" dirty="0"/>
              <a:t> </a:t>
            </a:r>
            <a:r>
              <a:rPr lang="en-US" i="1" dirty="0">
                <a:hlinkClick r:id="rId8"/>
              </a:rPr>
              <a:t>cardinality</a:t>
            </a:r>
            <a:r>
              <a:rPr lang="en-US" dirty="0"/>
              <a:t> aggregation returns the number of unique values in a field. Select a field from the drop-down</a:t>
            </a:r>
            <a:r>
              <a:rPr lang="en-US" dirty="0" smtClean="0"/>
              <a:t>.</a:t>
            </a:r>
          </a:p>
          <a:p>
            <a:r>
              <a:rPr lang="en-US" b="1" dirty="0" smtClean="0"/>
              <a:t>Standard Deviation-</a:t>
            </a:r>
            <a:r>
              <a:rPr lang="en-US" dirty="0" smtClean="0"/>
              <a:t>The</a:t>
            </a:r>
            <a:r>
              <a:rPr lang="en-US" dirty="0"/>
              <a:t> </a:t>
            </a:r>
            <a:r>
              <a:rPr lang="en-US" i="1" dirty="0">
                <a:hlinkClick r:id="rId9"/>
              </a:rPr>
              <a:t>extended stats</a:t>
            </a:r>
            <a:r>
              <a:rPr lang="en-US" dirty="0"/>
              <a:t> aggregation returns the standard deviation of data in a numeric field. Select a field from the drop-down</a:t>
            </a:r>
            <a:r>
              <a:rPr lang="en-US" dirty="0" smtClean="0"/>
              <a:t>.</a:t>
            </a:r>
          </a:p>
          <a:p>
            <a:r>
              <a:rPr lang="en-US" b="1" dirty="0" smtClean="0"/>
              <a:t>Percentiles-</a:t>
            </a:r>
            <a:r>
              <a:rPr lang="en-US" dirty="0" smtClean="0"/>
              <a:t>The</a:t>
            </a:r>
            <a:r>
              <a:rPr lang="en-US" dirty="0"/>
              <a:t> </a:t>
            </a:r>
            <a:r>
              <a:rPr lang="en-US" i="1" dirty="0">
                <a:hlinkClick r:id="rId10"/>
              </a:rPr>
              <a:t>percentile</a:t>
            </a:r>
            <a:r>
              <a:rPr lang="en-US" dirty="0"/>
              <a:t> aggregation divides the values in a numeric field into percentile bands that you specify. Select a field from the drop-down, then specify one or more ranges in the </a:t>
            </a:r>
            <a:r>
              <a:rPr lang="en-US" b="1" dirty="0"/>
              <a:t>Percentiles</a:t>
            </a:r>
            <a:r>
              <a:rPr lang="en-US" dirty="0"/>
              <a:t> fields. Click the </a:t>
            </a:r>
            <a:r>
              <a:rPr lang="en-US" b="1" dirty="0"/>
              <a:t>X</a:t>
            </a:r>
            <a:r>
              <a:rPr lang="en-US" dirty="0"/>
              <a:t> to remove a percentile field. Click </a:t>
            </a:r>
            <a:r>
              <a:rPr lang="en-US" b="1" dirty="0"/>
              <a:t>+ Add</a:t>
            </a:r>
            <a:r>
              <a:rPr lang="en-US" dirty="0"/>
              <a:t> to add a percentile field</a:t>
            </a:r>
            <a:r>
              <a:rPr lang="en-US" dirty="0" smtClean="0"/>
              <a:t>.</a:t>
            </a:r>
          </a:p>
          <a:p>
            <a:r>
              <a:rPr lang="en-US" b="1" dirty="0" smtClean="0"/>
              <a:t>Percentile Rank-</a:t>
            </a:r>
            <a:r>
              <a:rPr lang="en-US" dirty="0" smtClean="0"/>
              <a:t>The</a:t>
            </a:r>
            <a:r>
              <a:rPr lang="en-US" dirty="0"/>
              <a:t> </a:t>
            </a:r>
            <a:r>
              <a:rPr lang="en-US" i="1" dirty="0">
                <a:hlinkClick r:id="rId11"/>
              </a:rPr>
              <a:t>percentile ranks</a:t>
            </a:r>
            <a:r>
              <a:rPr lang="en-US" dirty="0"/>
              <a:t> aggregation returns the percentile rankings for the values in the numeric field you specify. Select a numeric field from the drop-down, then specify one or more percentile rank values in the </a:t>
            </a:r>
            <a:r>
              <a:rPr lang="en-US" b="1" dirty="0"/>
              <a:t>Values</a:t>
            </a:r>
            <a:r>
              <a:rPr lang="en-US" dirty="0"/>
              <a:t> fields. Click the </a:t>
            </a:r>
            <a:r>
              <a:rPr lang="en-US" b="1" dirty="0"/>
              <a:t>X</a:t>
            </a:r>
            <a:r>
              <a:rPr lang="en-US" dirty="0"/>
              <a:t> to remove a values field. Click </a:t>
            </a:r>
            <a:r>
              <a:rPr lang="en-US" b="1" dirty="0"/>
              <a:t>+Add</a:t>
            </a:r>
            <a:r>
              <a:rPr lang="en-US" dirty="0"/>
              <a:t> to add a values field.</a:t>
            </a:r>
          </a:p>
        </p:txBody>
      </p:sp>
    </p:spTree>
    <p:extLst>
      <p:ext uri="{BB962C8B-B14F-4D97-AF65-F5344CB8AC3E}">
        <p14:creationId xmlns:p14="http://schemas.microsoft.com/office/powerpoint/2010/main" val="12685227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7503"/>
            <a:ext cx="4572000" cy="5458836"/>
          </a:xfrm>
        </p:spPr>
      </p:pic>
    </p:spTree>
    <p:extLst>
      <p:ext uri="{BB962C8B-B14F-4D97-AF65-F5344CB8AC3E}">
        <p14:creationId xmlns:p14="http://schemas.microsoft.com/office/powerpoint/2010/main" val="356124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Line Charts– </a:t>
            </a:r>
            <a:r>
              <a:rPr lang="en-US" dirty="0"/>
              <a:t>X</a:t>
            </a:r>
            <a:r>
              <a:rPr lang="en-US" dirty="0" smtClean="0"/>
              <a:t> Axis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sp>
        <p:nvSpPr>
          <p:cNvPr id="2" name="Content Placeholder 1"/>
          <p:cNvSpPr>
            <a:spLocks noGrp="1"/>
          </p:cNvSpPr>
          <p:nvPr>
            <p:ph idx="1"/>
          </p:nvPr>
        </p:nvSpPr>
        <p:spPr/>
        <p:txBody>
          <a:bodyPr/>
          <a:lstStyle/>
          <a:p>
            <a:r>
              <a:rPr lang="en-US" dirty="0" smtClean="0"/>
              <a:t>Markdown Widgets</a:t>
            </a:r>
          </a:p>
          <a:p>
            <a:r>
              <a:rPr lang="en-US" dirty="0" smtClean="0"/>
              <a:t>Metrics</a:t>
            </a:r>
          </a:p>
          <a:p>
            <a:r>
              <a:rPr lang="en-US" dirty="0" smtClean="0"/>
              <a:t>Pie Charts</a:t>
            </a:r>
          </a:p>
          <a:p>
            <a:r>
              <a:rPr lang="en-US" dirty="0" smtClean="0"/>
              <a:t>Tile Maps</a:t>
            </a:r>
          </a:p>
          <a:p>
            <a:r>
              <a:rPr lang="en-US" dirty="0" smtClean="0"/>
              <a:t>Vertical Bar Charts</a:t>
            </a:r>
          </a:p>
          <a:p>
            <a:endParaRPr lang="en-US" dirty="0"/>
          </a:p>
        </p:txBody>
      </p:sp>
    </p:spTree>
    <p:extLst>
      <p:ext uri="{BB962C8B-B14F-4D97-AF65-F5344CB8AC3E}">
        <p14:creationId xmlns:p14="http://schemas.microsoft.com/office/powerpoint/2010/main" val="8624403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Dashboard</a:t>
            </a:r>
            <a:endParaRPr lang="en-US" dirty="0"/>
          </a:p>
        </p:txBody>
      </p:sp>
      <p:pic>
        <p:nvPicPr>
          <p:cNvPr id="2" name="Content Placeholder 1"/>
          <p:cNvPicPr>
            <a:picLocks noGrp="1" noChangeAspect="1"/>
          </p:cNvPicPr>
          <p:nvPr>
            <p:ph idx="1"/>
          </p:nvPr>
        </p:nvPicPr>
        <p:blipFill>
          <a:blip r:embed="rId2"/>
          <a:stretch>
            <a:fillRect/>
          </a:stretch>
        </p:blipFill>
        <p:spPr>
          <a:xfrm>
            <a:off x="773489" y="2609670"/>
            <a:ext cx="7673221" cy="4148893"/>
          </a:xfrm>
          <a:prstGeom prst="rect">
            <a:avLst/>
          </a:prstGeom>
        </p:spPr>
      </p:pic>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sp>
        <p:nvSpPr>
          <p:cNvPr id="3" name="Rectangle 2"/>
          <p:cNvSpPr/>
          <p:nvPr/>
        </p:nvSpPr>
        <p:spPr>
          <a:xfrm>
            <a:off x="304800" y="1343031"/>
            <a:ext cx="8610600" cy="1200329"/>
          </a:xfrm>
          <a:prstGeom prst="rect">
            <a:avLst/>
          </a:prstGeom>
        </p:spPr>
        <p:txBody>
          <a:bodyPr wrap="square">
            <a:spAutoFit/>
          </a:bodyPr>
          <a:lstStyle/>
          <a:p>
            <a:r>
              <a:rPr lang="en-US" dirty="0">
                <a:latin typeface="Open Sans"/>
              </a:rPr>
              <a:t>A </a:t>
            </a:r>
            <a:r>
              <a:rPr lang="en-US" dirty="0" err="1">
                <a:latin typeface="Open Sans"/>
              </a:rPr>
              <a:t>Kibana</a:t>
            </a:r>
            <a:r>
              <a:rPr lang="en-US" dirty="0">
                <a:latin typeface="Open Sans"/>
              </a:rPr>
              <a:t> </a:t>
            </a:r>
            <a:r>
              <a:rPr lang="en-US" i="1" dirty="0">
                <a:latin typeface="Open Sans"/>
              </a:rPr>
              <a:t>dashboard</a:t>
            </a:r>
            <a:r>
              <a:rPr lang="en-US" dirty="0">
                <a:latin typeface="Open Sans"/>
              </a:rPr>
              <a:t> displays a set of saved visualizations in groups that you can arrange freely. You can save a dashboard to share or reload at a later time</a:t>
            </a:r>
            <a:r>
              <a:rPr lang="en-US" dirty="0" smtClean="0">
                <a:latin typeface="Open Sans"/>
              </a:rPr>
              <a:t>.</a:t>
            </a:r>
          </a:p>
          <a:p>
            <a:endParaRPr lang="en-US" dirty="0">
              <a:latin typeface="Open Sans"/>
            </a:endParaRPr>
          </a:p>
          <a:p>
            <a:r>
              <a:rPr lang="en-US" dirty="0"/>
              <a:t>You need at least one saved </a:t>
            </a:r>
            <a:r>
              <a:rPr lang="en-US" dirty="0">
                <a:hlinkClick r:id="rId3" tooltip="Visualize"/>
              </a:rPr>
              <a:t>visualization</a:t>
            </a:r>
            <a:r>
              <a:rPr lang="en-US" dirty="0"/>
              <a:t> to use a dashboard.</a:t>
            </a:r>
          </a:p>
        </p:txBody>
      </p:sp>
    </p:spTree>
    <p:extLst>
      <p:ext uri="{BB962C8B-B14F-4D97-AF65-F5344CB8AC3E}">
        <p14:creationId xmlns:p14="http://schemas.microsoft.com/office/powerpoint/2010/main" val="13491693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Building a New Dashboard</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sp>
        <p:nvSpPr>
          <p:cNvPr id="3" name="Content Placeholder 2"/>
          <p:cNvSpPr>
            <a:spLocks noGrp="1"/>
          </p:cNvSpPr>
          <p:nvPr>
            <p:ph idx="1"/>
          </p:nvPr>
        </p:nvSpPr>
        <p:spPr/>
        <p:txBody>
          <a:bodyPr/>
          <a:lstStyle/>
          <a:p>
            <a:endParaRPr lang="en-US"/>
          </a:p>
        </p:txBody>
      </p:sp>
      <p:sp>
        <p:nvSpPr>
          <p:cNvPr id="8" name="Rectangle 7"/>
          <p:cNvSpPr/>
          <p:nvPr/>
        </p:nvSpPr>
        <p:spPr>
          <a:xfrm>
            <a:off x="660400" y="1376945"/>
            <a:ext cx="4572000" cy="646331"/>
          </a:xfrm>
          <a:prstGeom prst="rect">
            <a:avLst/>
          </a:prstGeom>
        </p:spPr>
        <p:txBody>
          <a:bodyPr>
            <a:spAutoFit/>
          </a:bodyPr>
          <a:lstStyle/>
          <a:p>
            <a:r>
              <a:rPr lang="en-US" dirty="0">
                <a:latin typeface="Open Sans"/>
              </a:rPr>
              <a:t>The first time you click the </a:t>
            </a:r>
            <a:r>
              <a:rPr lang="en-US" b="1" dirty="0">
                <a:latin typeface="Open Sans"/>
              </a:rPr>
              <a:t>Dashboard</a:t>
            </a:r>
            <a:r>
              <a:rPr lang="en-US" dirty="0">
                <a:latin typeface="Open Sans"/>
              </a:rPr>
              <a:t> tab, </a:t>
            </a:r>
            <a:r>
              <a:rPr lang="en-US" dirty="0" err="1">
                <a:latin typeface="Open Sans"/>
              </a:rPr>
              <a:t>Kibana</a:t>
            </a:r>
            <a:r>
              <a:rPr lang="en-US" dirty="0">
                <a:latin typeface="Open Sans"/>
              </a:rPr>
              <a:t> displays an empty dashboard.</a:t>
            </a:r>
            <a:endParaRPr lang="en-US" dirty="0"/>
          </a:p>
        </p:txBody>
      </p:sp>
      <p:pic>
        <p:nvPicPr>
          <p:cNvPr id="9" name="Picture 8"/>
          <p:cNvPicPr>
            <a:picLocks noChangeAspect="1"/>
          </p:cNvPicPr>
          <p:nvPr/>
        </p:nvPicPr>
        <p:blipFill>
          <a:blip r:embed="rId2"/>
          <a:stretch>
            <a:fillRect/>
          </a:stretch>
        </p:blipFill>
        <p:spPr>
          <a:xfrm>
            <a:off x="924559" y="2734273"/>
            <a:ext cx="7368947" cy="1685327"/>
          </a:xfrm>
          <a:prstGeom prst="rect">
            <a:avLst/>
          </a:prstGeom>
        </p:spPr>
      </p:pic>
    </p:spTree>
    <p:extLst>
      <p:ext uri="{BB962C8B-B14F-4D97-AF65-F5344CB8AC3E}">
        <p14:creationId xmlns:p14="http://schemas.microsoft.com/office/powerpoint/2010/main" val="17730622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Customizing Dashboard Elements</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sp>
        <p:nvSpPr>
          <p:cNvPr id="7" name="Rectangle 6"/>
          <p:cNvSpPr/>
          <p:nvPr/>
        </p:nvSpPr>
        <p:spPr>
          <a:xfrm>
            <a:off x="520391" y="1600200"/>
            <a:ext cx="8103218" cy="4524315"/>
          </a:xfrm>
          <a:prstGeom prst="rect">
            <a:avLst/>
          </a:prstGeom>
        </p:spPr>
        <p:txBody>
          <a:bodyPr wrap="square">
            <a:spAutoFit/>
          </a:bodyPr>
          <a:lstStyle/>
          <a:p>
            <a:r>
              <a:rPr lang="en-US" dirty="0">
                <a:latin typeface="Open Sans"/>
              </a:rPr>
              <a:t>The visualizations in your dashboard are stored in resizable </a:t>
            </a:r>
            <a:r>
              <a:rPr lang="en-US" i="1" dirty="0">
                <a:latin typeface="Open Sans"/>
              </a:rPr>
              <a:t>containers</a:t>
            </a:r>
            <a:r>
              <a:rPr lang="en-US" dirty="0">
                <a:latin typeface="Open Sans"/>
              </a:rPr>
              <a:t> that you can arrange on the dashboard. This section discusses customizing these containers.</a:t>
            </a:r>
          </a:p>
          <a:p>
            <a:r>
              <a:rPr lang="en-US" b="1" dirty="0">
                <a:latin typeface="Open Sans"/>
              </a:rPr>
              <a:t>Moving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Click and hold a container’s header to move the container around the dashboard. Other containers will shift as needed to make room for the moving container. Release the mouse button to confirm the container’s new location.</a:t>
            </a:r>
          </a:p>
          <a:p>
            <a:r>
              <a:rPr lang="en-US" b="1" dirty="0">
                <a:latin typeface="Open Sans"/>
              </a:rPr>
              <a:t>Resizing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Move the cursor to the bottom right corner of the container until the cursor changes to point at the corner. After the cursor changes, click and drag the corner of the container to change the container’s size. Release the mouse button to confirm the new container size.</a:t>
            </a:r>
          </a:p>
          <a:p>
            <a:r>
              <a:rPr lang="en-US" b="1" dirty="0">
                <a:latin typeface="Open Sans"/>
              </a:rPr>
              <a:t>Removing </a:t>
            </a:r>
            <a:r>
              <a:rPr lang="en-US" b="1" dirty="0" err="1">
                <a:latin typeface="Open Sans"/>
              </a:rPr>
              <a:t>Containers</a:t>
            </a:r>
            <a:r>
              <a:rPr lang="en-US" dirty="0" err="1">
                <a:latin typeface="Open Sans"/>
                <a:hlinkClick r:id="rId2" tooltip="Edit this page on GitHub"/>
              </a:rPr>
              <a:t>edit</a:t>
            </a:r>
            <a:endParaRPr lang="en-US" b="1" dirty="0">
              <a:latin typeface="Open Sans"/>
            </a:endParaRPr>
          </a:p>
          <a:p>
            <a:r>
              <a:rPr lang="en-US" dirty="0">
                <a:latin typeface="Open Sans"/>
              </a:rPr>
              <a:t>Click the </a:t>
            </a:r>
            <a:r>
              <a:rPr lang="en-US" b="1" dirty="0">
                <a:latin typeface="Open Sans"/>
              </a:rPr>
              <a:t>x</a:t>
            </a:r>
            <a:r>
              <a:rPr lang="en-US" dirty="0">
                <a:latin typeface="Open Sans"/>
              </a:rPr>
              <a:t> icon at the top right corner of a container to remove that container from the dashboard. Removing a container from a dashboard does not delete the saved visualization in that container.</a:t>
            </a:r>
            <a:endParaRPr lang="en-US" b="0" i="0" dirty="0">
              <a:effectLst/>
              <a:latin typeface="Open Sans"/>
            </a:endParaRPr>
          </a:p>
        </p:txBody>
      </p:sp>
    </p:spTree>
    <p:extLst>
      <p:ext uri="{BB962C8B-B14F-4D97-AF65-F5344CB8AC3E}">
        <p14:creationId xmlns:p14="http://schemas.microsoft.com/office/powerpoint/2010/main" val="1398386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fontScale="90000"/>
          </a:bodyPr>
          <a:lstStyle/>
          <a:p>
            <a:r>
              <a:rPr lang="en-US" dirty="0" err="1" smtClean="0"/>
              <a:t>Kibana</a:t>
            </a:r>
            <a:r>
              <a:rPr lang="en-US" dirty="0" smtClean="0"/>
              <a:t> Building a New Dashboard</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pic>
        <p:nvPicPr>
          <p:cNvPr id="2" name="Content Placeholder 1"/>
          <p:cNvPicPr>
            <a:picLocks noGrp="1" noChangeAspect="1"/>
          </p:cNvPicPr>
          <p:nvPr>
            <p:ph idx="1"/>
          </p:nvPr>
        </p:nvPicPr>
        <p:blipFill>
          <a:blip r:embed="rId2"/>
          <a:stretch>
            <a:fillRect/>
          </a:stretch>
        </p:blipFill>
        <p:spPr>
          <a:xfrm>
            <a:off x="1102276" y="2057400"/>
            <a:ext cx="6667500" cy="2238375"/>
          </a:xfrm>
          <a:prstGeom prst="rect">
            <a:avLst/>
          </a:prstGeom>
        </p:spPr>
      </p:pic>
    </p:spTree>
    <p:extLst>
      <p:ext uri="{BB962C8B-B14F-4D97-AF65-F5344CB8AC3E}">
        <p14:creationId xmlns:p14="http://schemas.microsoft.com/office/powerpoint/2010/main" val="1648449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sp>
        <p:nvSpPr>
          <p:cNvPr id="7" name="Title 5"/>
          <p:cNvSpPr txBox="1">
            <a:spLocks/>
          </p:cNvSpPr>
          <p:nvPr/>
        </p:nvSpPr>
        <p:spPr>
          <a:xfrm>
            <a:off x="0" y="203752"/>
            <a:ext cx="6136640" cy="1773827"/>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do we need a log analysis solution?</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15</a:t>
            </a:fld>
            <a:endParaRPr lang="en-US"/>
          </a:p>
        </p:txBody>
      </p:sp>
      <p:sp>
        <p:nvSpPr>
          <p:cNvPr id="2" name="Rectangle 1"/>
          <p:cNvSpPr/>
          <p:nvPr/>
        </p:nvSpPr>
        <p:spPr>
          <a:xfrm>
            <a:off x="76200" y="1524000"/>
            <a:ext cx="5984240" cy="4524315"/>
          </a:xfrm>
          <a:prstGeom prst="rect">
            <a:avLst/>
          </a:prstGeom>
        </p:spPr>
        <p:txBody>
          <a:bodyPr wrap="square">
            <a:spAutoFit/>
          </a:bodyPr>
          <a:lstStyle/>
          <a:p>
            <a:r>
              <a:rPr lang="en-US" dirty="0"/>
              <a:t>As more and more IT infrastructures move to public clouds such as Amazon Web Services and Microsoft Azure, public cloud security tools and log analytics platforms are both becoming more and more critical.</a:t>
            </a:r>
          </a:p>
          <a:p>
            <a:r>
              <a:rPr lang="en-US" dirty="0"/>
              <a:t>In cloud-based infrastructures, performance isolation is extremely difficult to reach — particularly whenever systems are heavily loaded. The performance of virtual machines in the cloud can greatly fluctuate based on the specific loads, infrastructure servers, environments, and number of active users. As a result, reliability and node failures can become significant problems.</a:t>
            </a:r>
          </a:p>
          <a:p>
            <a:r>
              <a:rPr lang="en-US" dirty="0"/>
              <a:t>Log management platforms can monitor all of these infrastructure issues as well as process operating system logs, NGINX and IIS server logs for technical SEO and web traffic analysis, application logs, and ELB and S3 logs on AWS.</a:t>
            </a:r>
          </a:p>
        </p:txBody>
      </p:sp>
      <p:pic>
        <p:nvPicPr>
          <p:cNvPr id="6146" name="Picture 2" descr="Image result for log analysis kiba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764" y="1977580"/>
            <a:ext cx="3146750" cy="221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15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pPr lvl="2" fontAlgn="base"/>
            <a:r>
              <a:rPr lang="en-US" dirty="0"/>
              <a:t>Visualizations and Editor</a:t>
            </a:r>
          </a:p>
          <a:p>
            <a:pPr lvl="2" fontAlgn="base"/>
            <a:r>
              <a:rPr lang="en-US" dirty="0"/>
              <a:t>Area Charts</a:t>
            </a:r>
          </a:p>
          <a:p>
            <a:pPr lvl="2" fontAlgn="base"/>
            <a:r>
              <a:rPr lang="en-US" dirty="0"/>
              <a:t>Data Tables</a:t>
            </a:r>
          </a:p>
          <a:p>
            <a:pPr lvl="2" fontAlgn="base"/>
            <a:r>
              <a:rPr lang="en-US" dirty="0"/>
              <a:t>Line Charts</a:t>
            </a:r>
          </a:p>
          <a:p>
            <a:pPr lvl="2" fontAlgn="base"/>
            <a:r>
              <a:rPr lang="en-US" dirty="0"/>
              <a:t>Pie Charts</a:t>
            </a:r>
          </a:p>
          <a:p>
            <a:pPr lvl="2" fontAlgn="base"/>
            <a:r>
              <a:rPr lang="en-US" dirty="0"/>
              <a:t>Tile Maps</a:t>
            </a:r>
          </a:p>
          <a:p>
            <a:pPr lvl="2" fontAlgn="base"/>
            <a:r>
              <a:rPr lang="en-US" dirty="0"/>
              <a:t>Metric Visualization</a:t>
            </a:r>
          </a:p>
          <a:p>
            <a:pPr lvl="2" fontAlgn="base"/>
            <a:r>
              <a:rPr lang="en-US" dirty="0"/>
              <a:t>Vertical Bar Charts</a:t>
            </a:r>
          </a:p>
          <a:p>
            <a:pPr lvl="2" fontAlgn="base"/>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spTree>
    <p:extLst>
      <p:ext uri="{BB962C8B-B14F-4D97-AF65-F5344CB8AC3E}">
        <p14:creationId xmlns:p14="http://schemas.microsoft.com/office/powerpoint/2010/main" val="33081306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8: </a:t>
            </a:r>
            <a:r>
              <a:rPr lang="en-US" dirty="0" err="1" smtClean="0"/>
              <a:t>Kibana</a:t>
            </a:r>
            <a:r>
              <a:rPr lang="en-US" dirty="0" smtClean="0"/>
              <a:t> Settings and Configuration</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spTree>
    <p:extLst>
      <p:ext uri="{BB962C8B-B14F-4D97-AF65-F5344CB8AC3E}">
        <p14:creationId xmlns:p14="http://schemas.microsoft.com/office/powerpoint/2010/main" val="15221321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The Settings Page</a:t>
            </a:r>
          </a:p>
          <a:p>
            <a:pPr lvl="3" fontAlgn="base"/>
            <a:r>
              <a:rPr lang="en-US" dirty="0" smtClean="0"/>
              <a:t>Advanced</a:t>
            </a:r>
          </a:p>
          <a:p>
            <a:pPr lvl="3" fontAlgn="base"/>
            <a:r>
              <a:rPr lang="en-US" dirty="0" smtClean="0"/>
              <a:t>Objects</a:t>
            </a:r>
          </a:p>
          <a:p>
            <a:pPr lvl="3" fontAlgn="base"/>
            <a:r>
              <a:rPr lang="en-US" dirty="0" smtClean="0"/>
              <a:t>About</a:t>
            </a:r>
          </a:p>
          <a:p>
            <a:pPr lvl="3" fontAlgn="base"/>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spTree>
    <p:extLst>
      <p:ext uri="{BB962C8B-B14F-4D97-AF65-F5344CB8AC3E}">
        <p14:creationId xmlns:p14="http://schemas.microsoft.com/office/powerpoint/2010/main" val="4312683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Exploring the Settings Page</a:t>
            </a:r>
            <a:endParaRPr lang="en-US" dirty="0"/>
          </a:p>
        </p:txBody>
      </p:sp>
      <p:sp>
        <p:nvSpPr>
          <p:cNvPr id="7" name="Content Placeholder 6"/>
          <p:cNvSpPr>
            <a:spLocks noGrp="1"/>
          </p:cNvSpPr>
          <p:nvPr>
            <p:ph idx="1"/>
          </p:nvPr>
        </p:nvSpPr>
        <p:spPr>
          <a:xfrm>
            <a:off x="76200" y="2895599"/>
            <a:ext cx="4876800" cy="3858433"/>
          </a:xfrm>
        </p:spPr>
        <p:txBody>
          <a:bodyPr>
            <a:normAutofit fontScale="77500" lnSpcReduction="20000"/>
          </a:bodyPr>
          <a:lstStyle/>
          <a:p>
            <a:r>
              <a:rPr lang="en-US" dirty="0"/>
              <a:t>The </a:t>
            </a:r>
            <a:r>
              <a:rPr lang="en-US" b="1" dirty="0"/>
              <a:t>Settings</a:t>
            </a:r>
            <a:r>
              <a:rPr lang="en-US" dirty="0"/>
              <a:t> page is one of the pages present in </a:t>
            </a:r>
            <a:r>
              <a:rPr lang="en-US" dirty="0" err="1"/>
              <a:t>Kibana</a:t>
            </a:r>
            <a:r>
              <a:rPr lang="en-US" dirty="0"/>
              <a:t> 4 that helps you customize and tweak the various settings provided in order to use </a:t>
            </a:r>
            <a:r>
              <a:rPr lang="en-US" dirty="0" err="1"/>
              <a:t>Kibana</a:t>
            </a:r>
            <a:r>
              <a:rPr lang="en-US" dirty="0"/>
              <a:t> efficiently. This page gives you a full overview of the different types of indices present wherein you can configure as many index patterns as you want, followed by the advanced settings in which, settings that are either undocumented, unsupported, or experimental can be tweaked, along with managing and editing saved objects such as </a:t>
            </a:r>
            <a:r>
              <a:rPr lang="en-US" b="1" dirty="0"/>
              <a:t>Dashboards</a:t>
            </a:r>
            <a:r>
              <a:rPr lang="en-US" dirty="0"/>
              <a:t>, </a:t>
            </a:r>
            <a:r>
              <a:rPr lang="en-US" b="1" dirty="0"/>
              <a:t>Searches</a:t>
            </a:r>
            <a:r>
              <a:rPr lang="en-US" dirty="0"/>
              <a:t>, and </a:t>
            </a:r>
            <a:r>
              <a:rPr lang="en-US" b="1" dirty="0"/>
              <a:t>Visualizations</a:t>
            </a:r>
            <a:r>
              <a:rPr lang="en-US" dirty="0" smtClean="0"/>
              <a:t>.</a:t>
            </a:r>
          </a:p>
          <a:p>
            <a:r>
              <a:rPr lang="en-US" dirty="0"/>
              <a:t>The </a:t>
            </a:r>
            <a:r>
              <a:rPr lang="en-US" b="1" dirty="0"/>
              <a:t>Settings</a:t>
            </a:r>
            <a:r>
              <a:rPr lang="en-US" dirty="0"/>
              <a:t> page contains the following tabs:</a:t>
            </a:r>
          </a:p>
          <a:p>
            <a:pPr lvl="1"/>
            <a:r>
              <a:rPr lang="en-US" b="1" dirty="0"/>
              <a:t>Indices</a:t>
            </a:r>
            <a:endParaRPr lang="en-US" dirty="0"/>
          </a:p>
          <a:p>
            <a:pPr lvl="1"/>
            <a:r>
              <a:rPr lang="en-US" b="1" dirty="0"/>
              <a:t>Advanced</a:t>
            </a:r>
            <a:endParaRPr lang="en-US" dirty="0"/>
          </a:p>
          <a:p>
            <a:pPr lvl="1"/>
            <a:r>
              <a:rPr lang="en-US" b="1" dirty="0"/>
              <a:t>Objects</a:t>
            </a:r>
            <a:endParaRPr lang="en-US" dirty="0"/>
          </a:p>
          <a:p>
            <a:pPr lvl="1"/>
            <a:r>
              <a:rPr lang="en-US" b="1" dirty="0"/>
              <a:t>About</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pic>
        <p:nvPicPr>
          <p:cNvPr id="8" name="Picture 7"/>
          <p:cNvPicPr>
            <a:picLocks noChangeAspect="1"/>
          </p:cNvPicPr>
          <p:nvPr/>
        </p:nvPicPr>
        <p:blipFill>
          <a:blip r:embed="rId2"/>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Indices Tab</a:t>
            </a:r>
            <a:endParaRPr lang="en-US" dirty="0"/>
          </a:p>
        </p:txBody>
      </p:sp>
      <p:sp>
        <p:nvSpPr>
          <p:cNvPr id="7" name="Content Placeholder 6"/>
          <p:cNvSpPr>
            <a:spLocks noGrp="1"/>
          </p:cNvSpPr>
          <p:nvPr>
            <p:ph idx="1"/>
          </p:nvPr>
        </p:nvSpPr>
        <p:spPr>
          <a:xfrm>
            <a:off x="76200" y="2895599"/>
            <a:ext cx="4876800" cy="3858433"/>
          </a:xfrm>
        </p:spPr>
        <p:txBody>
          <a:bodyPr>
            <a:normAutofit/>
          </a:bodyPr>
          <a:lstStyle/>
          <a:p>
            <a:r>
              <a:rPr lang="en-US" dirty="0"/>
              <a:t>The </a:t>
            </a:r>
            <a:r>
              <a:rPr lang="en-US" b="1" dirty="0"/>
              <a:t>Indices</a:t>
            </a:r>
            <a:r>
              <a:rPr lang="en-US" dirty="0"/>
              <a:t> tab is used to edit settings related to the index. Within this tab, you can configure/add an index pattern, set any index as default, and remove the index pattern. You can also view information related to every field and edit the field properties.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spTree>
    <p:extLst>
      <p:ext uri="{BB962C8B-B14F-4D97-AF65-F5344CB8AC3E}">
        <p14:creationId xmlns:p14="http://schemas.microsoft.com/office/powerpoint/2010/main" val="845132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2457079"/>
          </a:xfrm>
        </p:spPr>
        <p:txBody>
          <a:bodyPr>
            <a:normAutofit/>
          </a:bodyPr>
          <a:lstStyle/>
          <a:p>
            <a:r>
              <a:rPr lang="en-US" b="1" dirty="0"/>
              <a:t>Indices</a:t>
            </a:r>
            <a:r>
              <a:rPr lang="en-US" dirty="0"/>
              <a:t> is the default tab that opens whenever you start </a:t>
            </a:r>
            <a:r>
              <a:rPr lang="en-US" dirty="0" err="1"/>
              <a:t>Kibana</a:t>
            </a:r>
            <a:r>
              <a:rPr lang="en-US" dirty="0"/>
              <a:t> or click on the </a:t>
            </a:r>
            <a:r>
              <a:rPr lang="en-US" b="1" dirty="0"/>
              <a:t>Settings</a:t>
            </a:r>
            <a:r>
              <a:rPr lang="en-US" dirty="0"/>
              <a:t> page. As Elasticsearch uses an index to process data, it remains the most important component, without which we cannot analyze data, create visualizations, or build dashboards. Index is the heart of Elasticsearch and </a:t>
            </a:r>
            <a:r>
              <a:rPr lang="en-US" dirty="0" err="1"/>
              <a:t>Kibana</a:t>
            </a:r>
            <a:r>
              <a:rPr lang="en-US" dirty="0"/>
              <a:t>.</a:t>
            </a:r>
          </a:p>
          <a:p>
            <a:r>
              <a:rPr lang="en-US" dirty="0"/>
              <a:t>It displays the following information when opened: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pic>
        <p:nvPicPr>
          <p:cNvPr id="2" name="Picture 1"/>
          <p:cNvPicPr>
            <a:picLocks noChangeAspect="1"/>
          </p:cNvPicPr>
          <p:nvPr/>
        </p:nvPicPr>
        <p:blipFill>
          <a:blip r:embed="rId2"/>
          <a:stretch>
            <a:fillRect/>
          </a:stretch>
        </p:blipFill>
        <p:spPr>
          <a:xfrm>
            <a:off x="433387" y="3406759"/>
            <a:ext cx="8201025" cy="2962275"/>
          </a:xfrm>
          <a:prstGeom prst="rect">
            <a:avLst/>
          </a:prstGeom>
        </p:spPr>
      </p:pic>
    </p:spTree>
    <p:extLst>
      <p:ext uri="{BB962C8B-B14F-4D97-AF65-F5344CB8AC3E}">
        <p14:creationId xmlns:p14="http://schemas.microsoft.com/office/powerpoint/2010/main" val="28674207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You can also use the date format pattern to add indices that have the event times/timestamp attached to it.</a:t>
            </a:r>
          </a:p>
          <a:p>
            <a:r>
              <a:rPr lang="en-US" dirty="0"/>
              <a:t>For example, suppose you have indices such as </a:t>
            </a:r>
            <a:r>
              <a:rPr lang="en-US" b="1" dirty="0"/>
              <a:t>kibana1-2015-08-12</a:t>
            </a:r>
            <a:r>
              <a:rPr lang="en-US" dirty="0"/>
              <a:t>, </a:t>
            </a:r>
            <a:r>
              <a:rPr lang="en-US" b="1" dirty="0"/>
              <a:t>kibana1-2015-07-27</a:t>
            </a:r>
            <a:r>
              <a:rPr lang="en-US" dirty="0"/>
              <a:t>, and </a:t>
            </a:r>
            <a:r>
              <a:rPr lang="en-US" b="1" dirty="0"/>
              <a:t>kibana1-2015-06-02</a:t>
            </a:r>
            <a:r>
              <a:rPr lang="en-US" dirty="0"/>
              <a:t>.</a:t>
            </a:r>
          </a:p>
          <a:p>
            <a:r>
              <a:rPr lang="en-US" dirty="0"/>
              <a:t>To define the event times, tick the </a:t>
            </a:r>
            <a:r>
              <a:rPr lang="en-US" b="1" dirty="0"/>
              <a:t>Use event times to create index names</a:t>
            </a:r>
            <a:r>
              <a:rPr lang="en-US" dirty="0"/>
              <a:t> option. Upon clicking on it, you will see the following options to define: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pic>
        <p:nvPicPr>
          <p:cNvPr id="8" name="Picture 7"/>
          <p:cNvPicPr>
            <a:picLocks noChangeAspect="1"/>
          </p:cNvPicPr>
          <p:nvPr/>
        </p:nvPicPr>
        <p:blipFill>
          <a:blip r:embed="rId2"/>
          <a:stretch>
            <a:fillRect/>
          </a:stretch>
        </p:blipFill>
        <p:spPr>
          <a:xfrm>
            <a:off x="409575" y="4038600"/>
            <a:ext cx="8248650" cy="2476500"/>
          </a:xfrm>
          <a:prstGeom prst="rect">
            <a:avLst/>
          </a:prstGeom>
        </p:spPr>
      </p:pic>
    </p:spTree>
    <p:extLst>
      <p:ext uri="{BB962C8B-B14F-4D97-AF65-F5344CB8AC3E}">
        <p14:creationId xmlns:p14="http://schemas.microsoft.com/office/powerpoint/2010/main" val="32907700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In this, you can define </a:t>
            </a:r>
            <a:r>
              <a:rPr lang="en-US" b="1" dirty="0"/>
              <a:t>Index pattern interval</a:t>
            </a:r>
            <a:r>
              <a:rPr lang="en-US" dirty="0"/>
              <a:t>, which defines how frequently the index is created and can be chosen as </a:t>
            </a:r>
            <a:r>
              <a:rPr lang="en-US" b="1" dirty="0"/>
              <a:t>Hourly</a:t>
            </a:r>
            <a:r>
              <a:rPr lang="en-US" dirty="0"/>
              <a:t>, </a:t>
            </a:r>
            <a:r>
              <a:rPr lang="en-US" b="1" dirty="0"/>
              <a:t>Daily</a:t>
            </a:r>
            <a:r>
              <a:rPr lang="en-US" dirty="0"/>
              <a:t>, </a:t>
            </a:r>
            <a:r>
              <a:rPr lang="en-US" b="1" dirty="0"/>
              <a:t>Weekly</a:t>
            </a:r>
            <a:r>
              <a:rPr lang="en-US" dirty="0"/>
              <a:t>, </a:t>
            </a:r>
            <a:r>
              <a:rPr lang="en-US" b="1" dirty="0"/>
              <a:t>Monthly</a:t>
            </a:r>
            <a:r>
              <a:rPr lang="en-US" dirty="0"/>
              <a:t>, or </a:t>
            </a:r>
            <a:r>
              <a:rPr lang="en-US" b="1" dirty="0"/>
              <a:t>Yearly</a:t>
            </a:r>
            <a:r>
              <a:rPr lang="en-US" dirty="0"/>
              <a:t>.</a:t>
            </a:r>
          </a:p>
          <a:p>
            <a:r>
              <a:rPr lang="en-US" dirty="0"/>
              <a:t>Then, define the index pattern as </a:t>
            </a:r>
            <a:r>
              <a:rPr lang="en-US" b="1" dirty="0"/>
              <a:t>[kibana1-]YYYY-MM-DD</a:t>
            </a:r>
            <a:r>
              <a:rPr lang="en-US" dirty="0"/>
              <a:t>, which will read all the aforementioned indices and add them for use in </a:t>
            </a:r>
            <a:r>
              <a:rPr lang="en-US" dirty="0" err="1"/>
              <a:t>Kibana</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pic>
        <p:nvPicPr>
          <p:cNvPr id="2" name="Picture 1"/>
          <p:cNvPicPr>
            <a:picLocks noChangeAspect="1"/>
          </p:cNvPicPr>
          <p:nvPr/>
        </p:nvPicPr>
        <p:blipFill>
          <a:blip r:embed="rId2"/>
          <a:stretch>
            <a:fillRect/>
          </a:stretch>
        </p:blipFill>
        <p:spPr>
          <a:xfrm>
            <a:off x="935831" y="3089945"/>
            <a:ext cx="7196137" cy="3573254"/>
          </a:xfrm>
          <a:prstGeom prst="rect">
            <a:avLst/>
          </a:prstGeom>
        </p:spPr>
      </p:pic>
    </p:spTree>
    <p:extLst>
      <p:ext uri="{BB962C8B-B14F-4D97-AF65-F5344CB8AC3E}">
        <p14:creationId xmlns:p14="http://schemas.microsoft.com/office/powerpoint/2010/main" val="18798822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Configuring an Index Pattern</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For additional properties related to an index, click on the index to view the following options: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pic>
        <p:nvPicPr>
          <p:cNvPr id="3" name="Picture 2"/>
          <p:cNvPicPr>
            <a:picLocks noChangeAspect="1"/>
          </p:cNvPicPr>
          <p:nvPr/>
        </p:nvPicPr>
        <p:blipFill>
          <a:blip r:embed="rId2"/>
          <a:stretch>
            <a:fillRect/>
          </a:stretch>
        </p:blipFill>
        <p:spPr>
          <a:xfrm>
            <a:off x="395287" y="2590800"/>
            <a:ext cx="8277225" cy="3867150"/>
          </a:xfrm>
          <a:prstGeom prst="rect">
            <a:avLst/>
          </a:prstGeom>
        </p:spPr>
      </p:pic>
    </p:spTree>
    <p:extLst>
      <p:ext uri="{BB962C8B-B14F-4D97-AF65-F5344CB8AC3E}">
        <p14:creationId xmlns:p14="http://schemas.microsoft.com/office/powerpoint/2010/main" val="25363153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Other Indices Actions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smtClean="0"/>
              <a:t>Setting the Default Pattern</a:t>
            </a:r>
          </a:p>
          <a:p>
            <a:r>
              <a:rPr lang="en-US" dirty="0" smtClean="0"/>
              <a:t>Reloading the Index fields list</a:t>
            </a:r>
          </a:p>
          <a:p>
            <a:r>
              <a:rPr lang="en-US" dirty="0" smtClean="0"/>
              <a:t>Removing an index pattern</a:t>
            </a:r>
          </a:p>
          <a:p>
            <a:r>
              <a:rPr lang="en-US" dirty="0" err="1" smtClean="0"/>
              <a:t>Manageing</a:t>
            </a:r>
            <a:r>
              <a:rPr lang="en-US" dirty="0" smtClean="0"/>
              <a:t> the Field Properties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spTree>
    <p:extLst>
      <p:ext uri="{BB962C8B-B14F-4D97-AF65-F5344CB8AC3E}">
        <p14:creationId xmlns:p14="http://schemas.microsoft.com/office/powerpoint/2010/main" val="76654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 Informed Decisions are what ELK enables!</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16</a:t>
            </a:fld>
            <a:endParaRPr lang="en-US"/>
          </a:p>
        </p:txBody>
      </p:sp>
      <p:sp>
        <p:nvSpPr>
          <p:cNvPr id="2" name="Rectangle 1"/>
          <p:cNvSpPr/>
          <p:nvPr/>
        </p:nvSpPr>
        <p:spPr>
          <a:xfrm>
            <a:off x="4419600" y="1399346"/>
            <a:ext cx="4660816" cy="5509200"/>
          </a:xfrm>
          <a:prstGeom prst="rect">
            <a:avLst/>
          </a:prstGeom>
        </p:spPr>
        <p:txBody>
          <a:bodyPr wrap="square">
            <a:spAutoFit/>
          </a:bodyPr>
          <a:lstStyle/>
          <a:p>
            <a:r>
              <a:rPr lang="en-US" sz="1600" dirty="0"/>
              <a:t>In all of these contexts, DevOps engineers, system administrators, site reliability engineers, and developers can all use logs to make better decisions that are data-informed (and not, as Facebook’s Adam </a:t>
            </a:r>
            <a:r>
              <a:rPr lang="en-US" sz="1600" dirty="0" err="1"/>
              <a:t>Mosseri</a:t>
            </a:r>
            <a:r>
              <a:rPr lang="en-US" sz="1600" dirty="0"/>
              <a:t> says, data-driven). After all, what is being called “big data analytics” is increasingly important for a number of reasons — particularly when it comes to the cloud.</a:t>
            </a:r>
          </a:p>
          <a:p>
            <a:r>
              <a:rPr lang="en-US" sz="1600" dirty="0"/>
              <a:t>“The future state of Big Data will be a hybrid of on-premises and cloud,” Forrester Research analyst Brian Hopkins told Computer World. Here are just a few examples from that analysis:</a:t>
            </a:r>
          </a:p>
          <a:p>
            <a:pPr marL="285750" indent="-285750">
              <a:buFont typeface="Arial" panose="020B0604020202020204" pitchFamily="34" charset="0"/>
              <a:buChar char="•"/>
            </a:pPr>
            <a:r>
              <a:rPr lang="en-US" sz="1600" dirty="0"/>
              <a:t>Hadoop, a framework for processing extremely large data sets, now works in the cloud and not only on physical machines</a:t>
            </a:r>
          </a:p>
          <a:p>
            <a:pPr marL="285750" indent="-285750">
              <a:buFont typeface="Arial" panose="020B0604020202020204" pitchFamily="34" charset="0"/>
              <a:buChar char="•"/>
            </a:pPr>
            <a:r>
              <a:rPr lang="en-US" sz="1600" dirty="0"/>
              <a:t>Intuit has moved towards cloud analytics because it needs a “secure, stable, and auditable environment”</a:t>
            </a:r>
          </a:p>
          <a:p>
            <a:pPr marL="285750" indent="-285750">
              <a:buFont typeface="Arial" panose="020B0604020202020204" pitchFamily="34" charset="0"/>
              <a:buChar char="•"/>
            </a:pPr>
            <a:r>
              <a:rPr lang="en-US" sz="1600" dirty="0"/>
              <a:t>Cheaper computational power is allowing engineers to create machine-learning algorithms that can perform predictive analytics in the cloud</a:t>
            </a:r>
          </a:p>
        </p:txBody>
      </p:sp>
      <p:pic>
        <p:nvPicPr>
          <p:cNvPr id="9218" name="Picture 2" descr="Image result for data informed el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21" y="1510355"/>
            <a:ext cx="4285003" cy="359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291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This tab is for advanced users. It provides the options of editing the settings that directly control the </a:t>
            </a:r>
            <a:r>
              <a:rPr lang="en-US" dirty="0" err="1"/>
              <a:t>Kibana</a:t>
            </a:r>
            <a:r>
              <a:rPr lang="en-US" dirty="0"/>
              <a:t> application. The settings can be undocumented, unsupported, or experimental. Tweaking the settings can cause unexpected </a:t>
            </a:r>
            <a:r>
              <a:rPr lang="en-US" dirty="0" smtClean="0"/>
              <a:t>behavior.</a:t>
            </a:r>
          </a:p>
          <a:p>
            <a:endParaRPr lang="en-US" dirty="0"/>
          </a:p>
          <a:p>
            <a:endParaRPr lang="en-US" dirty="0" smtClean="0"/>
          </a:p>
          <a:p>
            <a:endParaRPr lang="en-US" dirty="0"/>
          </a:p>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pic>
        <p:nvPicPr>
          <p:cNvPr id="3" name="Picture 2"/>
          <p:cNvPicPr>
            <a:picLocks noChangeAspect="1"/>
          </p:cNvPicPr>
          <p:nvPr/>
        </p:nvPicPr>
        <p:blipFill>
          <a:blip r:embed="rId2"/>
          <a:stretch>
            <a:fillRect/>
          </a:stretch>
        </p:blipFill>
        <p:spPr>
          <a:xfrm>
            <a:off x="354364" y="2667000"/>
            <a:ext cx="8286750" cy="3714750"/>
          </a:xfrm>
          <a:prstGeom prst="rect">
            <a:avLst/>
          </a:prstGeom>
        </p:spPr>
      </p:pic>
    </p:spTree>
    <p:extLst>
      <p:ext uri="{BB962C8B-B14F-4D97-AF65-F5344CB8AC3E}">
        <p14:creationId xmlns:p14="http://schemas.microsoft.com/office/powerpoint/2010/main" val="8382778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pic>
        <p:nvPicPr>
          <p:cNvPr id="2" name="Content Placeholder 1"/>
          <p:cNvPicPr>
            <a:picLocks noGrp="1" noChangeAspect="1"/>
          </p:cNvPicPr>
          <p:nvPr>
            <p:ph idx="1"/>
          </p:nvPr>
        </p:nvPicPr>
        <p:blipFill>
          <a:blip r:embed="rId2"/>
          <a:stretch>
            <a:fillRect/>
          </a:stretch>
        </p:blipFill>
        <p:spPr>
          <a:xfrm>
            <a:off x="1430539" y="1235628"/>
            <a:ext cx="5883876" cy="5622372"/>
          </a:xfrm>
          <a:prstGeom prst="rect">
            <a:avLst/>
          </a:prstGeom>
        </p:spPr>
      </p:pic>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spTree>
    <p:extLst>
      <p:ext uri="{BB962C8B-B14F-4D97-AF65-F5344CB8AC3E}">
        <p14:creationId xmlns:p14="http://schemas.microsoft.com/office/powerpoint/2010/main" val="1149484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Advanced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Changing the </a:t>
            </a:r>
            <a:r>
              <a:rPr lang="en-US" dirty="0" err="1"/>
              <a:t>csv:separator</a:t>
            </a:r>
            <a:r>
              <a:rPr lang="en-US" dirty="0"/>
              <a:t> option: This is used to separate exported values. By default, it is , (comma); change it to : (colon).</a:t>
            </a:r>
          </a:p>
          <a:p>
            <a:r>
              <a:rPr lang="en-US" dirty="0"/>
              <a:t>Changing the </a:t>
            </a:r>
            <a:r>
              <a:rPr lang="en-US" dirty="0" err="1"/>
              <a:t>csv:quoteValues</a:t>
            </a:r>
            <a:r>
              <a:rPr lang="en-US" dirty="0"/>
              <a:t> option: This is used to define whether the value should be quoted when CSV is exported. The default is true; change it to false.</a:t>
            </a:r>
          </a:p>
          <a:p>
            <a:r>
              <a:rPr lang="en-US" dirty="0"/>
              <a:t>Now open the saved Data Table visualization and export the data in the Raw format</a:t>
            </a:r>
            <a:r>
              <a:rPr lang="en-US" dirty="0" smtClean="0"/>
              <a:t>.</a:t>
            </a:r>
            <a:endParaRPr lang="en-US" dirty="0"/>
          </a:p>
          <a:p>
            <a:r>
              <a:rPr lang="en-US" dirty="0"/>
              <a:t>The screenshot to the left was obtained using the default options, while the screenshot to the right was obtained after changing the default options:</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pic>
        <p:nvPicPr>
          <p:cNvPr id="8" name="Picture 7"/>
          <p:cNvPicPr>
            <a:picLocks noChangeAspect="1"/>
          </p:cNvPicPr>
          <p:nvPr/>
        </p:nvPicPr>
        <p:blipFill>
          <a:blip r:embed="rId2"/>
          <a:stretch>
            <a:fillRect/>
          </a:stretch>
        </p:blipFill>
        <p:spPr>
          <a:xfrm>
            <a:off x="685800" y="4519137"/>
            <a:ext cx="8048625" cy="2000250"/>
          </a:xfrm>
          <a:prstGeom prst="rect">
            <a:avLst/>
          </a:prstGeom>
        </p:spPr>
      </p:pic>
    </p:spTree>
    <p:extLst>
      <p:ext uri="{BB962C8B-B14F-4D97-AF65-F5344CB8AC3E}">
        <p14:creationId xmlns:p14="http://schemas.microsoft.com/office/powerpoint/2010/main" val="3222562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This tab is used to view, edit, delete, export, and import saved objects, such as saved searches, saved visualizations, and saved dashboards</a:t>
            </a:r>
            <a:r>
              <a:rPr lang="en-US" dirty="0" smtClean="0"/>
              <a:t>.</a:t>
            </a:r>
          </a:p>
          <a:p>
            <a:r>
              <a:rPr lang="en-US" b="1" dirty="0"/>
              <a:t>Managing saved searches, visualizations, and dashboards</a:t>
            </a:r>
          </a:p>
          <a:p>
            <a:pPr lvl="1"/>
            <a:r>
              <a:rPr lang="en-US" dirty="0"/>
              <a:t>This provides an advanced setting in which modification of an existing saved object can be done. It enhances the reusability of created searches, visualizations, or dashboards. The objects can be viewed, edited, deleted, exported, or imported into </a:t>
            </a:r>
            <a:r>
              <a:rPr lang="en-US" dirty="0" err="1"/>
              <a:t>Kibana</a:t>
            </a:r>
            <a:r>
              <a:rPr lang="en-US" dirty="0"/>
              <a:t>. To manage saved objects, go to </a:t>
            </a:r>
            <a:r>
              <a:rPr lang="en-US" b="1" dirty="0"/>
              <a:t>Settings</a:t>
            </a:r>
            <a:r>
              <a:rPr lang="en-US" dirty="0"/>
              <a:t> | </a:t>
            </a:r>
            <a:r>
              <a:rPr lang="en-US" b="1" dirty="0"/>
              <a:t>Objects</a:t>
            </a:r>
            <a:r>
              <a:rPr lang="en-US" dirty="0"/>
              <a:t>. The following page will be displayed:</a:t>
            </a:r>
          </a:p>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pic>
        <p:nvPicPr>
          <p:cNvPr id="2" name="Picture 1"/>
          <p:cNvPicPr>
            <a:picLocks noChangeAspect="1"/>
          </p:cNvPicPr>
          <p:nvPr/>
        </p:nvPicPr>
        <p:blipFill>
          <a:blip r:embed="rId2"/>
          <a:stretch>
            <a:fillRect/>
          </a:stretch>
        </p:blipFill>
        <p:spPr>
          <a:xfrm>
            <a:off x="533400" y="3962400"/>
            <a:ext cx="8305800" cy="2581275"/>
          </a:xfrm>
          <a:prstGeom prst="rect">
            <a:avLst/>
          </a:prstGeom>
        </p:spPr>
      </p:pic>
    </p:spTree>
    <p:extLst>
      <p:ext uri="{BB962C8B-B14F-4D97-AF65-F5344CB8AC3E}">
        <p14:creationId xmlns:p14="http://schemas.microsoft.com/office/powerpoint/2010/main" val="35660963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lnSpcReduction="10000"/>
          </a:bodyPr>
          <a:lstStyle/>
          <a:p>
            <a:r>
              <a:rPr lang="en-US" b="1" cap="all" dirty="0"/>
              <a:t>VIEWING A SAVED OBJECT</a:t>
            </a:r>
          </a:p>
          <a:p>
            <a:r>
              <a:rPr lang="en-US" dirty="0"/>
              <a:t>In this setting, it provides a single page to view all the saved objects. The saved objects can be viewed in the </a:t>
            </a:r>
            <a:r>
              <a:rPr lang="en-US" b="1" dirty="0"/>
              <a:t>Objects</a:t>
            </a:r>
            <a:r>
              <a:rPr lang="en-US" dirty="0"/>
              <a:t> tab which is under the </a:t>
            </a:r>
            <a:r>
              <a:rPr lang="en-US" b="1" dirty="0"/>
              <a:t>Settings</a:t>
            </a:r>
            <a:r>
              <a:rPr lang="en-US" dirty="0"/>
              <a:t> page. If you have saved a search in the </a:t>
            </a:r>
            <a:r>
              <a:rPr lang="en-US" b="1" dirty="0"/>
              <a:t>Discover</a:t>
            </a:r>
            <a:r>
              <a:rPr lang="en-US" dirty="0"/>
              <a:t> page, it will be listed inside the </a:t>
            </a:r>
            <a:r>
              <a:rPr lang="en-US" b="1" dirty="0"/>
              <a:t>Searches</a:t>
            </a:r>
            <a:r>
              <a:rPr lang="en-US" dirty="0"/>
              <a:t> tab. If you have saved a visualization in the </a:t>
            </a:r>
            <a:r>
              <a:rPr lang="en-US" b="1" dirty="0"/>
              <a:t>Visualize</a:t>
            </a:r>
            <a:r>
              <a:rPr lang="en-US" dirty="0"/>
              <a:t> page, it will be listed inside the </a:t>
            </a:r>
            <a:r>
              <a:rPr lang="en-US" b="1" dirty="0"/>
              <a:t>Visualizations</a:t>
            </a:r>
            <a:r>
              <a:rPr lang="en-US" dirty="0"/>
              <a:t> tab. If you have saved a dashboard in the </a:t>
            </a:r>
            <a:r>
              <a:rPr lang="en-US" b="1" dirty="0"/>
              <a:t>Dashboard</a:t>
            </a:r>
            <a:r>
              <a:rPr lang="en-US" dirty="0"/>
              <a:t> page, it will be listed inside the </a:t>
            </a:r>
            <a:r>
              <a:rPr lang="en-US" b="1" dirty="0"/>
              <a:t>Dashboards</a:t>
            </a:r>
            <a:r>
              <a:rPr lang="en-US" dirty="0"/>
              <a:t> tab.</a:t>
            </a:r>
          </a:p>
          <a:p>
            <a:r>
              <a:rPr lang="en-US" dirty="0"/>
              <a:t>To view a saved object, follow these steps:</a:t>
            </a:r>
          </a:p>
          <a:p>
            <a:r>
              <a:rPr lang="en-US" dirty="0"/>
              <a:t>Click on the </a:t>
            </a:r>
            <a:r>
              <a:rPr lang="en-US" b="1" dirty="0"/>
              <a:t>Settings</a:t>
            </a:r>
            <a:r>
              <a:rPr lang="en-US" dirty="0"/>
              <a:t> tab, followed by the </a:t>
            </a:r>
            <a:r>
              <a:rPr lang="en-US" b="1" dirty="0"/>
              <a:t>Objects</a:t>
            </a:r>
            <a:r>
              <a:rPr lang="en-US" dirty="0"/>
              <a:t> tab.</a:t>
            </a:r>
          </a:p>
          <a:p>
            <a:r>
              <a:rPr lang="en-US" dirty="0"/>
              <a:t>All the saved objects will be displayed within the respective tabs.</a:t>
            </a:r>
          </a:p>
          <a:p>
            <a:r>
              <a:rPr lang="en-US" dirty="0"/>
              <a:t>Click on the selection box to select the object that you want to view.</a:t>
            </a:r>
          </a:p>
          <a:p>
            <a:r>
              <a:rPr lang="en-US" dirty="0"/>
              <a:t>Click on the view button</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Tree>
    <p:extLst>
      <p:ext uri="{BB962C8B-B14F-4D97-AF65-F5344CB8AC3E}">
        <p14:creationId xmlns:p14="http://schemas.microsoft.com/office/powerpoint/2010/main" val="38888156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fontScale="92500" lnSpcReduction="10000"/>
          </a:bodyPr>
          <a:lstStyle/>
          <a:p>
            <a:r>
              <a:rPr lang="en-US" dirty="0" smtClean="0"/>
              <a:t>Editing a saved object</a:t>
            </a:r>
          </a:p>
          <a:p>
            <a:r>
              <a:rPr lang="en-US" dirty="0" smtClean="0"/>
              <a:t>With the setting of editing a saved object, </a:t>
            </a:r>
            <a:r>
              <a:rPr lang="en-US" dirty="0" err="1" smtClean="0"/>
              <a:t>kibana</a:t>
            </a:r>
            <a:r>
              <a:rPr lang="en-US" dirty="0" smtClean="0"/>
              <a:t> provides the flexibility to directly alter the object description, the object metadata, the object saved name, and the JSON that specifies all the properties of the object.</a:t>
            </a:r>
          </a:p>
          <a:p>
            <a:endParaRPr lang="en-US" dirty="0" smtClean="0"/>
          </a:p>
          <a:p>
            <a:r>
              <a:rPr lang="en-US" dirty="0" smtClean="0"/>
              <a:t>To edit a saved object, perform the following steps:</a:t>
            </a:r>
          </a:p>
          <a:p>
            <a:endParaRPr lang="en-US" dirty="0" smtClean="0"/>
          </a:p>
          <a:p>
            <a:r>
              <a:rPr lang="en-US" dirty="0" smtClean="0"/>
              <a:t>Click on the settings tab, followed by the objects tab.</a:t>
            </a:r>
          </a:p>
          <a:p>
            <a:r>
              <a:rPr lang="en-US" dirty="0" smtClean="0"/>
              <a:t>All the saved objects will be displayed within the respective tabs.</a:t>
            </a:r>
          </a:p>
          <a:p>
            <a:r>
              <a:rPr lang="en-US" dirty="0" smtClean="0"/>
              <a:t>Click on the selection box to select the object that you want to edit.</a:t>
            </a:r>
          </a:p>
          <a:p>
            <a:r>
              <a:rPr lang="en-US" dirty="0" smtClean="0"/>
              <a:t>Then click on the edit button editing a saved object.</a:t>
            </a:r>
          </a:p>
          <a:p>
            <a:r>
              <a:rPr lang="en-US" dirty="0" smtClean="0"/>
              <a:t>Make changes to the object name, description, metadata, or object properties.</a:t>
            </a:r>
          </a:p>
          <a:p>
            <a:r>
              <a:rPr lang="en-US" dirty="0" smtClean="0"/>
              <a:t>Click on the save object button editing a saved object.</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Tree>
    <p:extLst>
      <p:ext uri="{BB962C8B-B14F-4D97-AF65-F5344CB8AC3E}">
        <p14:creationId xmlns:p14="http://schemas.microsoft.com/office/powerpoint/2010/main" val="9593248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dirty="0"/>
              <a:t>DELETING A SAVED OBJECT</a:t>
            </a:r>
          </a:p>
          <a:p>
            <a:r>
              <a:rPr lang="en-US" dirty="0"/>
              <a:t>With this setting, you can delete any created or saved object. It provides an easy way to directly delete saved objects.</a:t>
            </a:r>
          </a:p>
          <a:p>
            <a:endParaRPr lang="en-US" dirty="0"/>
          </a:p>
          <a:p>
            <a:r>
              <a:rPr lang="en-US" dirty="0"/>
              <a:t>To delete a saved object, follow these steps:</a:t>
            </a:r>
          </a:p>
          <a:p>
            <a:endParaRPr lang="en-US" dirty="0"/>
          </a:p>
          <a:p>
            <a:r>
              <a:rPr lang="en-US" dirty="0"/>
              <a:t>Click on the Settings tab and then on the Objects tab.</a:t>
            </a:r>
          </a:p>
          <a:p>
            <a:r>
              <a:rPr lang="en-US" dirty="0"/>
              <a:t>All the saved objects will be displayed within the respective tabs.</a:t>
            </a:r>
          </a:p>
          <a:p>
            <a:r>
              <a:rPr lang="en-US" dirty="0"/>
              <a:t>Click on the selection box to select the object that you want to delete.</a:t>
            </a:r>
          </a:p>
          <a:p>
            <a:r>
              <a:rPr lang="en-US" dirty="0"/>
              <a:t>Then click on the delete button Deleting a saved object.</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Tree>
    <p:extLst>
      <p:ext uri="{BB962C8B-B14F-4D97-AF65-F5344CB8AC3E}">
        <p14:creationId xmlns:p14="http://schemas.microsoft.com/office/powerpoint/2010/main" val="2833310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lnSpcReduction="10000"/>
          </a:bodyPr>
          <a:lstStyle/>
          <a:p>
            <a:r>
              <a:rPr lang="en-US" dirty="0"/>
              <a:t>EXPORTING SAVED OBJECTS</a:t>
            </a:r>
          </a:p>
          <a:p>
            <a:r>
              <a:rPr lang="en-US" dirty="0"/>
              <a:t>Once you do this setting, you can easily export saved objects and they can be reused whenever needed. By exporting saved objects, a backup can easily be maintained, which can be used if the object gets deleted or corrupted.</a:t>
            </a:r>
          </a:p>
          <a:p>
            <a:endParaRPr lang="en-US" dirty="0"/>
          </a:p>
          <a:p>
            <a:r>
              <a:rPr lang="en-US" dirty="0"/>
              <a:t>To export a saved object, perform the following steps:</a:t>
            </a:r>
          </a:p>
          <a:p>
            <a:endParaRPr lang="en-US" dirty="0"/>
          </a:p>
          <a:p>
            <a:r>
              <a:rPr lang="en-US" dirty="0"/>
              <a:t>Again, click on the Settings tab and then on the Objects tab.</a:t>
            </a:r>
          </a:p>
          <a:p>
            <a:r>
              <a:rPr lang="en-US" dirty="0"/>
              <a:t>All the saved objects will be displayed within the respective tabs.</a:t>
            </a:r>
          </a:p>
          <a:p>
            <a:r>
              <a:rPr lang="en-US" dirty="0"/>
              <a:t>Click on the selection box to select the object that you want to export.</a:t>
            </a:r>
          </a:p>
          <a:p>
            <a:r>
              <a:rPr lang="en-US" dirty="0"/>
              <a:t>Click on the export button Exporting saved objects and specify the location to save the object exported in JSON format at.</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Tree>
    <p:extLst>
      <p:ext uri="{BB962C8B-B14F-4D97-AF65-F5344CB8AC3E}">
        <p14:creationId xmlns:p14="http://schemas.microsoft.com/office/powerpoint/2010/main" val="17265469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Objects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r>
              <a:rPr lang="en-US" b="1" cap="all" dirty="0"/>
              <a:t>IMPORTING SAVED OBJECTS</a:t>
            </a:r>
          </a:p>
          <a:p>
            <a:r>
              <a:rPr lang="en-US" dirty="0"/>
              <a:t>With this setting you can easily import saved objects providing the ability to reuse whenever needed.</a:t>
            </a:r>
          </a:p>
          <a:p>
            <a:r>
              <a:rPr lang="en-US" dirty="0"/>
              <a:t>To import saved objects:</a:t>
            </a:r>
          </a:p>
          <a:p>
            <a:r>
              <a:rPr lang="en-US" dirty="0"/>
              <a:t>Click on the </a:t>
            </a:r>
            <a:r>
              <a:rPr lang="en-US" b="1" dirty="0"/>
              <a:t>Settings</a:t>
            </a:r>
            <a:r>
              <a:rPr lang="en-US" dirty="0"/>
              <a:t> tab, followed by the </a:t>
            </a:r>
            <a:r>
              <a:rPr lang="en-US" b="1" dirty="0"/>
              <a:t>Objects</a:t>
            </a:r>
            <a:r>
              <a:rPr lang="en-US" dirty="0"/>
              <a:t> tab.</a:t>
            </a:r>
          </a:p>
          <a:p>
            <a:r>
              <a:rPr lang="en-US" dirty="0"/>
              <a:t>Click on the import button to import the saved object.</a:t>
            </a:r>
          </a:p>
          <a:p>
            <a:r>
              <a:rPr lang="en-US" dirty="0"/>
              <a:t>Specify the filename to be imported, which contains the saved object JSON data.</a:t>
            </a:r>
          </a:p>
          <a:p>
            <a:r>
              <a:rPr lang="en-US" dirty="0"/>
              <a:t>Click on </a:t>
            </a:r>
            <a:r>
              <a:rPr lang="en-US" b="1" dirty="0"/>
              <a:t>Open</a:t>
            </a:r>
            <a:r>
              <a:rPr lang="en-US" dirty="0"/>
              <a:t> after choosing the file.</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spTree>
    <p:extLst>
      <p:ext uri="{BB962C8B-B14F-4D97-AF65-F5344CB8AC3E}">
        <p14:creationId xmlns:p14="http://schemas.microsoft.com/office/powerpoint/2010/main" val="1294380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The About Tab - Settings</a:t>
            </a:r>
            <a:endParaRPr lang="en-US" dirty="0"/>
          </a:p>
        </p:txBody>
      </p:sp>
      <p:sp>
        <p:nvSpPr>
          <p:cNvPr id="7" name="Content Placeholder 6"/>
          <p:cNvSpPr>
            <a:spLocks noGrp="1"/>
          </p:cNvSpPr>
          <p:nvPr>
            <p:ph idx="1"/>
          </p:nvPr>
        </p:nvSpPr>
        <p:spPr>
          <a:xfrm>
            <a:off x="0" y="1276721"/>
            <a:ext cx="9067800" cy="4242541"/>
          </a:xfrm>
        </p:spPr>
        <p:txBody>
          <a:bodyPr>
            <a:normAutofit/>
          </a:bodyPr>
          <a:lstStyle/>
          <a:p>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pic>
        <p:nvPicPr>
          <p:cNvPr id="2" name="Picture 1"/>
          <p:cNvPicPr>
            <a:picLocks noChangeAspect="1"/>
          </p:cNvPicPr>
          <p:nvPr/>
        </p:nvPicPr>
        <p:blipFill>
          <a:blip r:embed="rId2"/>
          <a:stretch>
            <a:fillRect/>
          </a:stretch>
        </p:blipFill>
        <p:spPr>
          <a:xfrm>
            <a:off x="914400" y="1828800"/>
            <a:ext cx="6529387" cy="4558841"/>
          </a:xfrm>
          <a:prstGeom prst="rect">
            <a:avLst/>
          </a:prstGeom>
        </p:spPr>
      </p:pic>
    </p:spTree>
    <p:extLst>
      <p:ext uri="{BB962C8B-B14F-4D97-AF65-F5344CB8AC3E}">
        <p14:creationId xmlns:p14="http://schemas.microsoft.com/office/powerpoint/2010/main" val="106072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Elasticsearch</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17</a:t>
            </a:fld>
            <a:endParaRPr lang="en-US"/>
          </a:p>
        </p:txBody>
      </p:sp>
      <p:sp>
        <p:nvSpPr>
          <p:cNvPr id="2" name="Rectangle 1"/>
          <p:cNvSpPr/>
          <p:nvPr/>
        </p:nvSpPr>
        <p:spPr>
          <a:xfrm>
            <a:off x="5638800" y="1399346"/>
            <a:ext cx="3441616" cy="5262979"/>
          </a:xfrm>
          <a:prstGeom prst="rect">
            <a:avLst/>
          </a:prstGeom>
        </p:spPr>
        <p:txBody>
          <a:bodyPr wrap="square">
            <a:spAutoFit/>
          </a:bodyPr>
          <a:lstStyle/>
          <a:p>
            <a:r>
              <a:rPr lang="en-US" sz="1600" dirty="0"/>
              <a:t>Elasticsearch is often described as a search server. That might be confusing because we usually think of search as something that we do, not something that needs to be served. However, the reality is that search can be quite complex, and search servers have been developed in response to that fact.</a:t>
            </a:r>
          </a:p>
          <a:p>
            <a:r>
              <a:rPr lang="en-US" sz="1600" dirty="0"/>
              <a:t>Described in more familiar terms, Elasticsearch is a NoSQL database. That means it stores data in an unstructured way and that you cannot use SQL to query it. Unlike most NoSQL databases, though, Elasticsearch has a strong focus on search capabilities and features — so much so, in fact, that the easiest way to get data from Elasticsearch is to search for it using the REST API.</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elastic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95" y="2286000"/>
            <a:ext cx="5238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419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Settings</a:t>
            </a:r>
          </a:p>
          <a:p>
            <a:pPr lvl="1"/>
            <a:r>
              <a:rPr lang="en-US" dirty="0" smtClean="0"/>
              <a:t>Indices</a:t>
            </a:r>
          </a:p>
          <a:p>
            <a:pPr lvl="1"/>
            <a:r>
              <a:rPr lang="en-US" dirty="0" smtClean="0"/>
              <a:t>Advanced</a:t>
            </a:r>
          </a:p>
          <a:p>
            <a:pPr lvl="1"/>
            <a:r>
              <a:rPr lang="en-US" dirty="0" smtClean="0"/>
              <a:t>Objects</a:t>
            </a:r>
          </a:p>
          <a:p>
            <a:pPr lvl="1"/>
            <a:r>
              <a:rPr lang="en-US" dirty="0" smtClean="0"/>
              <a:t>About</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170</a:t>
            </a:fld>
            <a:endParaRPr lang="en-US"/>
          </a:p>
        </p:txBody>
      </p:sp>
    </p:spTree>
    <p:extLst>
      <p:ext uri="{BB962C8B-B14F-4D97-AF65-F5344CB8AC3E}">
        <p14:creationId xmlns:p14="http://schemas.microsoft.com/office/powerpoint/2010/main" val="3235186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Logstash</a:t>
            </a:r>
            <a:endParaRPr lang="en-US" dirty="0"/>
          </a:p>
        </p:txBody>
      </p:sp>
      <p:sp>
        <p:nvSpPr>
          <p:cNvPr id="8"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2013-2016, RX-M LLC</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18</a:t>
            </a:fld>
            <a:endParaRPr lang="en-US"/>
          </a:p>
        </p:txBody>
      </p:sp>
      <p:sp>
        <p:nvSpPr>
          <p:cNvPr id="2" name="Rectangle 1"/>
          <p:cNvSpPr/>
          <p:nvPr/>
        </p:nvSpPr>
        <p:spPr>
          <a:xfrm>
            <a:off x="5628640" y="1981951"/>
            <a:ext cx="3441616" cy="2800767"/>
          </a:xfrm>
          <a:prstGeom prst="rect">
            <a:avLst/>
          </a:prstGeom>
        </p:spPr>
        <p:txBody>
          <a:bodyPr wrap="square">
            <a:spAutoFit/>
          </a:bodyPr>
          <a:lstStyle/>
          <a:p>
            <a:r>
              <a:rPr lang="en-US" sz="1600" dirty="0"/>
              <a:t>A great use for the ELK Stack is the storing, visualization, and analysis of logs and other time-series data. </a:t>
            </a:r>
            <a:r>
              <a:rPr lang="en-US" sz="1600" dirty="0" err="1"/>
              <a:t>Logstash</a:t>
            </a:r>
            <a:r>
              <a:rPr lang="en-US" sz="1600" dirty="0"/>
              <a:t> is an integral part of the data workflow from the source to Elasticsearch and further. Not only does it allow you to pull data from a wide variety of sources, it also gives you the tools to filter, massage, and shape the data so that it’s easier to work with. </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logst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992"/>
            <a:ext cx="5325603" cy="2914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logst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968" y="5100988"/>
            <a:ext cx="598328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30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97511" y="1270381"/>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dirty="0"/>
          </a:p>
        </p:txBody>
      </p:sp>
      <p:sp>
        <p:nvSpPr>
          <p:cNvPr id="7" name="Title 5"/>
          <p:cNvSpPr txBox="1">
            <a:spLocks/>
          </p:cNvSpPr>
          <p:nvPr/>
        </p:nvSpPr>
        <p:spPr>
          <a:xfrm>
            <a:off x="76200" y="0"/>
            <a:ext cx="7315200" cy="1293592"/>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4000" b="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Kibana</a:t>
            </a:r>
            <a:endParaRPr lang="en-US" dirty="0"/>
          </a:p>
        </p:txBody>
      </p:sp>
      <p:sp>
        <p:nvSpPr>
          <p:cNvPr id="9" name="Slide Number Placeholder 4"/>
          <p:cNvSpPr txBox="1">
            <a:spLocks/>
          </p:cNvSpPr>
          <p:nvPr/>
        </p:nvSpPr>
        <p:spPr>
          <a:xfrm>
            <a:off x="7314415" y="548797"/>
            <a:ext cx="941203" cy="30175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131D0A-6774-4124-AA4A-EC1B6F1EDCB7}" type="slidenum">
              <a:rPr lang="en-US" smtClean="0"/>
              <a:pPr/>
              <a:t>19</a:t>
            </a:fld>
            <a:endParaRPr lang="en-US"/>
          </a:p>
        </p:txBody>
      </p:sp>
      <p:sp>
        <p:nvSpPr>
          <p:cNvPr id="2" name="Rectangle 1"/>
          <p:cNvSpPr/>
          <p:nvPr/>
        </p:nvSpPr>
        <p:spPr>
          <a:xfrm>
            <a:off x="83532" y="556761"/>
            <a:ext cx="6545868" cy="1323439"/>
          </a:xfrm>
          <a:prstGeom prst="rect">
            <a:avLst/>
          </a:prstGeom>
        </p:spPr>
        <p:txBody>
          <a:bodyPr wrap="square">
            <a:spAutoFit/>
          </a:bodyPr>
          <a:lstStyle/>
          <a:p>
            <a:r>
              <a:rPr lang="en-US" sz="1600" dirty="0" err="1"/>
              <a:t>Kibana</a:t>
            </a:r>
            <a:r>
              <a:rPr lang="en-US" sz="1600" dirty="0"/>
              <a:t> is the visualization layer of the ELK Stack, which is the most popular log analytics platform and is built on top of Elasticsearch, </a:t>
            </a:r>
            <a:r>
              <a:rPr lang="en-US" sz="1600" dirty="0" err="1"/>
              <a:t>Logstash</a:t>
            </a:r>
            <a:r>
              <a:rPr lang="en-US" sz="1600" dirty="0"/>
              <a:t>, and </a:t>
            </a:r>
            <a:r>
              <a:rPr lang="en-US" sz="1600" dirty="0" err="1"/>
              <a:t>Kibana</a:t>
            </a:r>
            <a:r>
              <a:rPr lang="en-US" sz="1600" dirty="0"/>
              <a:t>. This tutorial will cover both the simple and advanced features of </a:t>
            </a:r>
            <a:r>
              <a:rPr lang="en-US" sz="1600" dirty="0" err="1"/>
              <a:t>Kibana</a:t>
            </a:r>
            <a:r>
              <a:rPr lang="en-US" sz="1600" dirty="0"/>
              <a:t> over a few parts. This first part will explain how to run searches in </a:t>
            </a:r>
            <a:r>
              <a:rPr lang="en-US" sz="1600" dirty="0" err="1"/>
              <a:t>Kibana</a:t>
            </a:r>
            <a:r>
              <a:rPr lang="en-US" sz="1600" dirty="0"/>
              <a:t> using the Lucene query syntax.</a:t>
            </a:r>
          </a:p>
        </p:txBody>
      </p:sp>
      <p:sp>
        <p:nvSpPr>
          <p:cNvPr id="6" name="AutoShape 4" descr="Image result for elastic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Image result for Kib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9" y="1880200"/>
            <a:ext cx="7995921" cy="486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95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Objective</a:t>
            </a:r>
            <a:endParaRPr lang="en-US" dirty="0"/>
          </a:p>
        </p:txBody>
      </p:sp>
      <p:sp>
        <p:nvSpPr>
          <p:cNvPr id="3" name="Content Placeholder 2"/>
          <p:cNvSpPr>
            <a:spLocks noGrp="1"/>
          </p:cNvSpPr>
          <p:nvPr>
            <p:ph idx="1"/>
          </p:nvPr>
        </p:nvSpPr>
        <p:spPr>
          <a:xfrm>
            <a:off x="533400" y="1689331"/>
            <a:ext cx="5638801" cy="4327124"/>
          </a:xfrm>
        </p:spPr>
        <p:txBody>
          <a:bodyPr vert="horz" lIns="91440" tIns="45720" rIns="91440" bIns="45720" rtlCol="0" anchor="t">
            <a:normAutofit/>
          </a:bodyPr>
          <a:lstStyle/>
          <a:p>
            <a:pPr marL="45720" indent="0">
              <a:buNone/>
            </a:pPr>
            <a:r>
              <a:rPr lang="en-US" sz="2400" dirty="0"/>
              <a:t>This course is designed to give attendees an introductory understanding of the ELK stack (Elasticsearch, </a:t>
            </a:r>
            <a:r>
              <a:rPr lang="en-US" sz="2400" dirty="0" err="1"/>
              <a:t>Logstash</a:t>
            </a:r>
            <a:r>
              <a:rPr lang="en-US" sz="2400" dirty="0"/>
              <a:t>, </a:t>
            </a:r>
            <a:r>
              <a:rPr lang="en-US" sz="2400" dirty="0" err="1"/>
              <a:t>Kibana</a:t>
            </a:r>
            <a:r>
              <a:rPr lang="en-US" sz="2400" dirty="0"/>
              <a:t>) as it relates to analysis and aggregation with a specific focus on </a:t>
            </a:r>
            <a:r>
              <a:rPr lang="en-US" sz="2400" dirty="0" err="1"/>
              <a:t>Kibana</a:t>
            </a:r>
            <a:r>
              <a:rPr lang="en-US" sz="2400" dirty="0"/>
              <a:t>. Upon completion students will have manually installed and configured an ELK system as well as gained direct experience in manipulating the </a:t>
            </a:r>
            <a:r>
              <a:rPr lang="en-US" sz="2400" dirty="0" err="1"/>
              <a:t>Kibana</a:t>
            </a:r>
            <a:r>
              <a:rPr lang="en-US" sz="2400" dirty="0"/>
              <a:t> interface.</a:t>
            </a:r>
            <a:endParaRPr lang="en-US" sz="1800"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Tree>
    <p:extLst>
      <p:ext uri="{BB962C8B-B14F-4D97-AF65-F5344CB8AC3E}">
        <p14:creationId xmlns:p14="http://schemas.microsoft.com/office/powerpoint/2010/main" val="32428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 – Module 1 ELK</a:t>
            </a:r>
            <a:endParaRPr lang="en-US" dirty="0"/>
          </a:p>
        </p:txBody>
      </p:sp>
      <p:sp>
        <p:nvSpPr>
          <p:cNvPr id="3" name="Content Placeholder 2"/>
          <p:cNvSpPr>
            <a:spLocks noGrp="1"/>
          </p:cNvSpPr>
          <p:nvPr>
            <p:ph idx="1"/>
          </p:nvPr>
        </p:nvSpPr>
        <p:spPr>
          <a:xfrm>
            <a:off x="762000" y="2407469"/>
            <a:ext cx="5105400" cy="2164532"/>
          </a:xfrm>
        </p:spPr>
        <p:txBody>
          <a:bodyPr>
            <a:normAutofit/>
          </a:bodyPr>
          <a:lstStyle/>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What is ELK?</a:t>
            </a:r>
          </a:p>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Why we need analysis?</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Elasticsearch</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Logstash</a:t>
            </a:r>
            <a:endParaRPr lang="en-US" altLang="en-US" sz="2400" dirty="0"/>
          </a:p>
          <a:p>
            <a:pPr marL="685800" lvl="1" indent="-228600" eaLnBrk="0" fontAlgn="base" hangingPunct="0">
              <a:spcBef>
                <a:spcPct val="0"/>
              </a:spcBef>
              <a:spcAft>
                <a:spcPct val="0"/>
              </a:spcAft>
              <a:buClrTx/>
              <a:buFont typeface="+mj-lt"/>
              <a:buAutoNum type="arabicPeriod"/>
            </a:pPr>
            <a:r>
              <a:rPr lang="en-US" altLang="en-US" sz="2400" dirty="0" err="1" smtClean="0">
                <a:latin typeface="Segoe UI" panose="020B0502040204020203" pitchFamily="34" charset="0"/>
                <a:cs typeface="Segoe UI" panose="020B0502040204020203" pitchFamily="34" charset="0"/>
              </a:rPr>
              <a:t>Kibana</a:t>
            </a:r>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spTree>
    <p:extLst>
      <p:ext uri="{BB962C8B-B14F-4D97-AF65-F5344CB8AC3E}">
        <p14:creationId xmlns:p14="http://schemas.microsoft.com/office/powerpoint/2010/main" val="17760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Lab #1– Installing ELK</a:t>
            </a:r>
            <a:endParaRPr lang="en-US" dirty="0"/>
          </a:p>
        </p:txBody>
      </p:sp>
      <p:sp>
        <p:nvSpPr>
          <p:cNvPr id="3" name="Content Placeholder 2"/>
          <p:cNvSpPr>
            <a:spLocks noGrp="1"/>
          </p:cNvSpPr>
          <p:nvPr>
            <p:ph idx="1"/>
          </p:nvPr>
        </p:nvSpPr>
        <p:spPr>
          <a:xfrm>
            <a:off x="762000" y="2407469"/>
            <a:ext cx="5105400" cy="2164532"/>
          </a:xfrm>
        </p:spPr>
        <p:txBody>
          <a:bodyPr>
            <a:normAutofit/>
          </a:bodyPr>
          <a:lstStyle/>
          <a:p>
            <a:pPr marL="685800" lvl="1" indent="-228600" eaLnBrk="0" fontAlgn="base" hangingPunct="0">
              <a:spcBef>
                <a:spcPct val="0"/>
              </a:spcBef>
              <a:spcAft>
                <a:spcPct val="0"/>
              </a:spcAft>
              <a:buClrTx/>
              <a:buFont typeface="+mj-lt"/>
              <a:buAutoNum type="arabicPeriod"/>
            </a:pPr>
            <a:r>
              <a:rPr lang="en-US" altLang="en-US" sz="2400" dirty="0" smtClean="0">
                <a:latin typeface="Segoe UI" panose="020B0502040204020203" pitchFamily="34" charset="0"/>
                <a:cs typeface="Segoe UI" panose="020B0502040204020203" pitchFamily="34" charset="0"/>
              </a:rPr>
              <a:t>Install </a:t>
            </a:r>
            <a:r>
              <a:rPr lang="en-US" altLang="en-US" sz="2400" dirty="0" err="1" smtClean="0">
                <a:latin typeface="Segoe UI" panose="020B0502040204020203" pitchFamily="34" charset="0"/>
                <a:cs typeface="Segoe UI" panose="020B0502040204020203" pitchFamily="34" charset="0"/>
              </a:rPr>
              <a:t>Elasticsearch</a:t>
            </a:r>
            <a:endParaRPr lang="en-US" altLang="en-US" sz="2400" dirty="0" smtClean="0">
              <a:latin typeface="Segoe UI" panose="020B0502040204020203" pitchFamily="34" charset="0"/>
              <a:cs typeface="Segoe UI" panose="020B0502040204020203" pitchFamily="34" charset="0"/>
            </a:endParaRPr>
          </a:p>
          <a:p>
            <a:pPr marL="685800" lvl="1" indent="-228600" eaLnBrk="0" fontAlgn="base" hangingPunct="0">
              <a:spcBef>
                <a:spcPct val="0"/>
              </a:spcBef>
              <a:spcAft>
                <a:spcPct val="0"/>
              </a:spcAft>
              <a:buClrTx/>
              <a:buFont typeface="+mj-lt"/>
              <a:buAutoNum type="arabicPeriod"/>
            </a:pPr>
            <a:r>
              <a:rPr lang="en-US" sz="2400" dirty="0" smtClean="0">
                <a:latin typeface="Segoe UI" panose="020B0502040204020203" pitchFamily="34" charset="0"/>
                <a:cs typeface="Segoe UI" panose="020B0502040204020203" pitchFamily="34" charset="0"/>
              </a:rPr>
              <a:t>Install </a:t>
            </a:r>
            <a:r>
              <a:rPr lang="en-US" sz="2400" dirty="0" err="1" smtClean="0">
                <a:latin typeface="Segoe UI" panose="020B0502040204020203" pitchFamily="34" charset="0"/>
                <a:cs typeface="Segoe UI" panose="020B0502040204020203" pitchFamily="34" charset="0"/>
              </a:rPr>
              <a:t>Logstash</a:t>
            </a:r>
            <a:endParaRPr lang="en-US" sz="2400" dirty="0" smtClean="0">
              <a:latin typeface="Segoe UI" panose="020B0502040204020203" pitchFamily="34" charset="0"/>
              <a:cs typeface="Segoe UI" panose="020B0502040204020203" pitchFamily="34" charset="0"/>
            </a:endParaRPr>
          </a:p>
          <a:p>
            <a:pPr marL="685800" lvl="1" indent="-228600" eaLnBrk="0" fontAlgn="base" hangingPunct="0">
              <a:spcBef>
                <a:spcPct val="0"/>
              </a:spcBef>
              <a:spcAft>
                <a:spcPct val="0"/>
              </a:spcAft>
              <a:buClrTx/>
              <a:buFont typeface="+mj-lt"/>
              <a:buAutoNum type="arabicPeriod"/>
            </a:pPr>
            <a:r>
              <a:rPr lang="en-US" sz="2400" dirty="0" smtClean="0">
                <a:latin typeface="Segoe UI" panose="020B0502040204020203" pitchFamily="34" charset="0"/>
                <a:cs typeface="Segoe UI" panose="020B0502040204020203" pitchFamily="34" charset="0"/>
              </a:rPr>
              <a:t>Install </a:t>
            </a:r>
            <a:r>
              <a:rPr lang="en-US" sz="2400" dirty="0" err="1" smtClean="0">
                <a:latin typeface="Segoe UI" panose="020B0502040204020203" pitchFamily="34" charset="0"/>
                <a:cs typeface="Segoe UI" panose="020B0502040204020203" pitchFamily="34" charset="0"/>
              </a:rPr>
              <a:t>Kibana</a:t>
            </a:r>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spTree>
    <p:extLst>
      <p:ext uri="{BB962C8B-B14F-4D97-AF65-F5344CB8AC3E}">
        <p14:creationId xmlns:p14="http://schemas.microsoft.com/office/powerpoint/2010/main" val="128755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a:t>
            </a:r>
            <a:r>
              <a:rPr lang="en-US" dirty="0" smtClean="0"/>
              <a:t>2: </a:t>
            </a:r>
            <a:r>
              <a:rPr lang="en-US" dirty="0"/>
              <a:t>Overview of </a:t>
            </a:r>
            <a:r>
              <a:rPr lang="en-US" dirty="0" smtClean="0"/>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153739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Features</a:t>
            </a:r>
          </a:p>
          <a:p>
            <a:pPr lvl="2" fontAlgn="base"/>
            <a:r>
              <a:rPr lang="en-US" dirty="0" smtClean="0"/>
              <a:t>Installation</a:t>
            </a:r>
          </a:p>
          <a:p>
            <a:pPr lvl="2" fontAlgn="base"/>
            <a:r>
              <a:rPr lang="en-US" dirty="0" smtClean="0"/>
              <a:t>Configuration</a:t>
            </a:r>
          </a:p>
          <a:p>
            <a:pPr lvl="2" fontAlgn="base"/>
            <a:r>
              <a:rPr lang="en-US" dirty="0" smtClean="0"/>
              <a:t>Operations</a:t>
            </a:r>
          </a:p>
          <a:p>
            <a:pPr lvl="2" fontAlgn="base"/>
            <a:r>
              <a:rPr lang="en-US" dirty="0" smtClean="0"/>
              <a:t>Extending</a:t>
            </a:r>
          </a:p>
          <a:p>
            <a:pPr lvl="2" fontAlgn="base"/>
            <a:r>
              <a:rPr lang="en-US" dirty="0" smtClean="0"/>
              <a:t>Tools and Tips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is </a:t>
            </a:r>
            <a:r>
              <a:rPr lang="en-US" sz="3600" dirty="0" err="1"/>
              <a:t>Elasticsearch</a:t>
            </a:r>
            <a:r>
              <a:rPr lang="en-US" sz="3600" dirty="0"/>
              <a:t>?</a:t>
            </a:r>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applications.</a:t>
            </a:r>
          </a:p>
          <a:p>
            <a:pPr marL="45720" indent="0" algn="ctr">
              <a:buNone/>
            </a:pPr>
            <a:endParaRPr lang="en-US" sz="4000" dirty="0"/>
          </a:p>
          <a:p>
            <a:pPr marL="45720" indent="0" algn="ctr">
              <a:buNone/>
            </a:pPr>
            <a:r>
              <a:rPr lang="en-US" sz="1600" baseline="30000" dirty="0">
                <a:hlinkClick r:id="rId2"/>
              </a:rPr>
              <a:t>Elastic{ON} 2015 conference attendees were asked </a:t>
            </a:r>
          </a:p>
          <a:p>
            <a:pPr marL="45720" indent="0" algn="ctr">
              <a:buNone/>
            </a:pPr>
            <a:endParaRPr lang="en-US" sz="1600" baseline="30000" dirty="0">
              <a:hlinkClick r:id="rId2"/>
            </a:endParaRPr>
          </a:p>
          <a:p>
            <a:pPr marL="45720" indent="0" algn="ctr">
              <a:buNone/>
            </a:pPr>
            <a:r>
              <a:rPr lang="en-US" sz="1600" baseline="30000" dirty="0">
                <a:hlinkClick r:id="rId2"/>
              </a:rPr>
              <a:t>"What is </a:t>
            </a:r>
            <a:r>
              <a:rPr lang="en-US" sz="1600" baseline="30000" dirty="0" err="1">
                <a:hlinkClick r:id="rId2"/>
              </a:rPr>
              <a:t>Elasticsearch</a:t>
            </a:r>
            <a:r>
              <a:rPr lang="en-US" sz="1600" baseline="30000" dirty="0">
                <a:hlinkClick r:id="rId2"/>
              </a:rPr>
              <a:t>?“</a:t>
            </a:r>
            <a:endParaRPr lang="en-US" sz="1600" baseline="30000" dirty="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 A Short Timeline for </a:t>
            </a:r>
            <a:r>
              <a:rPr lang="en-US" sz="3600" dirty="0" err="1"/>
              <a:t>Elasticsearch</a:t>
            </a:r>
            <a:r>
              <a:rPr lang="en-US" sz="3600" dirty="0"/>
              <a:t> </a:t>
            </a:r>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p>
          <a:p>
            <a:r>
              <a:rPr lang="en-US" dirty="0"/>
              <a:t>2010 - </a:t>
            </a:r>
            <a:r>
              <a:rPr lang="en-US" u="sng" dirty="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a:t>2012 - </a:t>
            </a:r>
            <a:r>
              <a:rPr lang="en-US" dirty="0" err="1">
                <a:hlinkClick r:id="rId7" tooltip="Elasticsearch BV (page does not exist)"/>
              </a:rPr>
              <a:t>Elasticsearch</a:t>
            </a:r>
            <a:r>
              <a:rPr lang="en-US" dirty="0">
                <a:hlinkClick r:id="rId7" tooltip="Elasticsearch BV (page does not exist)"/>
              </a:rPr>
              <a:t> 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p>
          <a:p>
            <a:r>
              <a:rPr lang="en-US" dirty="0"/>
              <a:t>2014 - In June 2014, the company announced raising $70 million in a Series C funding round, just 18 months after forming the company. This round brings total funding to $104M.</a:t>
            </a:r>
            <a:r>
              <a:rPr lang="en-US" baseline="30000" dirty="0">
                <a:hlinkClick r:id="rId9"/>
              </a:rPr>
              <a:t>[5]</a:t>
            </a:r>
            <a:endParaRPr lang="en-US" baseline="30000" dirty="0"/>
          </a:p>
          <a:p>
            <a:r>
              <a:rPr lang="en-US" dirty="0"/>
              <a:t>2015 - </a:t>
            </a:r>
            <a:r>
              <a:rPr lang="en-US" u="sng" dirty="0"/>
              <a:t>In October 2015, Elastic.co released a major release, 2.0, of </a:t>
            </a:r>
            <a:r>
              <a:rPr lang="en-US" u="sng" dirty="0" err="1"/>
              <a:t>Elasticsearch</a:t>
            </a:r>
            <a:r>
              <a:rPr lang="en-US" u="sng" dirty="0"/>
              <a:t> which incorporated major changes</a:t>
            </a:r>
            <a:r>
              <a:rPr lang="en-US" dirty="0"/>
              <a:t>.</a:t>
            </a: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Key Features of </a:t>
            </a:r>
            <a:r>
              <a:rPr lang="en-US" sz="3600" dirty="0" err="1"/>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Who uses </a:t>
            </a:r>
            <a:r>
              <a:rPr lang="en-US" sz="3600" dirty="0" err="1"/>
              <a:t>Elasticsearch</a:t>
            </a:r>
            <a:r>
              <a:rPr lang="en-US" sz="3600" dirty="0"/>
              <a: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Supported Operating Systems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Windows 2012 only is supported and Amazon Linux requires 2.0.</a:t>
            </a:r>
          </a:p>
        </p:txBody>
      </p:sp>
    </p:spTree>
    <p:extLst>
      <p:ext uri="{BB962C8B-B14F-4D97-AF65-F5344CB8AC3E}">
        <p14:creationId xmlns:p14="http://schemas.microsoft.com/office/powerpoint/2010/main" val="326988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Supported Java Virtual Machines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a:t>Any JVM can be used really, but use these if you are running a production, </a:t>
            </a:r>
            <a:r>
              <a:rPr lang="en-US" dirty="0" err="1"/>
              <a:t>qa</a:t>
            </a:r>
            <a:r>
              <a:rPr lang="en-US" dirty="0"/>
              <a:t> environment. </a:t>
            </a:r>
          </a:p>
        </p:txBody>
      </p:sp>
    </p:spTree>
    <p:extLst>
      <p:ext uri="{BB962C8B-B14F-4D97-AF65-F5344CB8AC3E}">
        <p14:creationId xmlns:p14="http://schemas.microsoft.com/office/powerpoint/2010/main" val="280771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Overview</a:t>
            </a:r>
            <a:endParaRPr lang="en-US" dirty="0"/>
          </a:p>
        </p:txBody>
      </p:sp>
      <p:sp>
        <p:nvSpPr>
          <p:cNvPr id="3" name="Content Placeholder 2"/>
          <p:cNvSpPr>
            <a:spLocks noGrp="1"/>
          </p:cNvSpPr>
          <p:nvPr>
            <p:ph idx="1"/>
          </p:nvPr>
        </p:nvSpPr>
        <p:spPr>
          <a:xfrm>
            <a:off x="533400" y="1689331"/>
            <a:ext cx="8077200" cy="4327124"/>
          </a:xfrm>
        </p:spPr>
        <p:txBody>
          <a:bodyPr vert="horz" lIns="91440" tIns="45720" rIns="91440" bIns="45720" rtlCol="0" anchor="t">
            <a:normAutofit fontScale="85000" lnSpcReduction="20000"/>
          </a:bodyPr>
          <a:lstStyle/>
          <a:p>
            <a:r>
              <a:rPr lang="en-US" sz="2400" dirty="0"/>
              <a:t>In this course participants will learn how to install, configure, and operationalize the ELK stack with a specific focus on learning </a:t>
            </a:r>
            <a:r>
              <a:rPr lang="en-US" sz="2400" dirty="0" err="1"/>
              <a:t>Kibana</a:t>
            </a:r>
            <a:r>
              <a:rPr lang="en-US" sz="2400" dirty="0"/>
              <a:t>. The ELK Stack is a collection of three open-source products — Elasticsearch, </a:t>
            </a:r>
            <a:r>
              <a:rPr lang="en-US" sz="2400" dirty="0" err="1"/>
              <a:t>Logstash</a:t>
            </a:r>
            <a:r>
              <a:rPr lang="en-US" sz="2400" dirty="0"/>
              <a:t>, and </a:t>
            </a:r>
            <a:r>
              <a:rPr lang="en-US" sz="2400" dirty="0" err="1"/>
              <a:t>Kibana</a:t>
            </a:r>
            <a:r>
              <a:rPr lang="en-US" sz="2400" dirty="0"/>
              <a:t> — from Elastic. </a:t>
            </a:r>
            <a:endParaRPr lang="en-US" sz="2400" dirty="0" smtClean="0"/>
          </a:p>
          <a:p>
            <a:pPr lvl="1"/>
            <a:r>
              <a:rPr lang="en-US" sz="2200" dirty="0" smtClean="0"/>
              <a:t>Elasticsearch </a:t>
            </a:r>
            <a:r>
              <a:rPr lang="en-US" sz="2200" dirty="0"/>
              <a:t>is a NoSQL database that is based on the Lucene search engine. </a:t>
            </a:r>
            <a:endParaRPr lang="en-US" sz="2200" dirty="0" smtClean="0"/>
          </a:p>
          <a:p>
            <a:pPr lvl="1"/>
            <a:r>
              <a:rPr lang="en-US" sz="2200" dirty="0" err="1" smtClean="0"/>
              <a:t>Logstash</a:t>
            </a:r>
            <a:r>
              <a:rPr lang="en-US" sz="2200" dirty="0" smtClean="0"/>
              <a:t> </a:t>
            </a:r>
            <a:r>
              <a:rPr lang="en-US" sz="2200" dirty="0"/>
              <a:t>is a log pipeline tool that accepts inputs from various sources, executes different transformations, and exports the data to various targets. </a:t>
            </a:r>
            <a:endParaRPr lang="en-US" sz="2200" dirty="0" smtClean="0"/>
          </a:p>
          <a:p>
            <a:pPr lvl="1"/>
            <a:r>
              <a:rPr lang="en-US" sz="2200" dirty="0" err="1" smtClean="0"/>
              <a:t>Kibana</a:t>
            </a:r>
            <a:r>
              <a:rPr lang="en-US" sz="2200" dirty="0" smtClean="0"/>
              <a:t> </a:t>
            </a:r>
            <a:r>
              <a:rPr lang="en-US" sz="2200" dirty="0"/>
              <a:t>is a visualization layer that works on top of Elasticsearch.</a:t>
            </a:r>
          </a:p>
          <a:p>
            <a:r>
              <a:rPr lang="en-US" sz="2400" dirty="0"/>
              <a:t>Together, these three different open source products are most commonly used in log analysis, web analytics, security, and business intelligence. This two day course will introduce students to each of the elements of the ELK stack and give them detailed experience using and extending </a:t>
            </a:r>
            <a:r>
              <a:rPr lang="en-US" sz="2400" dirty="0" err="1"/>
              <a:t>Kibana</a:t>
            </a:r>
            <a:r>
              <a:rPr lang="en-US" sz="2400" dirty="0"/>
              <a:t>.</a:t>
            </a:r>
            <a:endParaRPr lang="en-US" sz="2400" dirty="0">
              <a:effectLst/>
            </a:endParaRP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a:t>
            </a:fld>
            <a:endParaRPr lang="en-US" dirty="0"/>
          </a:p>
        </p:txBody>
      </p:sp>
    </p:spTree>
    <p:extLst>
      <p:ext uri="{BB962C8B-B14F-4D97-AF65-F5344CB8AC3E}">
        <p14:creationId xmlns:p14="http://schemas.microsoft.com/office/powerpoint/2010/main" val="3588462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a:t> Sources to Obtain </a:t>
            </a:r>
            <a:r>
              <a:rPr lang="en-US" sz="3600" dirty="0" err="1"/>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a:t>Elastic.co source download (All that run a JVM)</a:t>
            </a:r>
          </a:p>
          <a:p>
            <a:r>
              <a:rPr lang="en-US" dirty="0"/>
              <a:t>Elastic.co Yum repository (RHEL and clones)</a:t>
            </a:r>
          </a:p>
          <a:p>
            <a:r>
              <a:rPr lang="en-US" dirty="0"/>
              <a:t>Elastic.co Apt repository (Ubuntu)</a:t>
            </a:r>
          </a:p>
          <a:p>
            <a:r>
              <a:rPr lang="en-US" dirty="0"/>
              <a:t>Brew Install (OS X)</a:t>
            </a:r>
          </a:p>
          <a:p>
            <a:r>
              <a:rPr lang="en-US" dirty="0"/>
              <a:t>Official Docker Repository</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a:bodyPr>
          <a:lstStyle/>
          <a:p>
            <a:pPr algn="r"/>
            <a:r>
              <a:rPr lang="en-US" sz="3600" dirty="0" smtClean="0"/>
              <a:t>How to Install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92500"/>
          </a:bodyPr>
          <a:lstStyle/>
          <a:p>
            <a:r>
              <a:rPr lang="en-US" dirty="0"/>
              <a:t>The requirements for Elasticsearch are simple: Java 7. Take a look at my </a:t>
            </a:r>
            <a:r>
              <a:rPr lang="en-US" dirty="0" err="1"/>
              <a:t>Logstash</a:t>
            </a:r>
            <a:r>
              <a:rPr lang="en-US" dirty="0"/>
              <a:t> tutorial in this guide to ensure that you are set. Also, make sure that your operating system is on the Elastic support matrix, otherwise you might run up against strange and unpredictable issues. Once that is done, you can start with installing Elasticsearch.</a:t>
            </a:r>
          </a:p>
          <a:p>
            <a:r>
              <a:rPr lang="en-US" dirty="0"/>
              <a:t>Elasticsearch can be downloaded as a standalone distribution or installed using the apt and yum repositories. </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a:p>
        </p:txBody>
      </p:sp>
      <p:pic>
        <p:nvPicPr>
          <p:cNvPr id="6" name="Picture 5"/>
          <p:cNvPicPr>
            <a:picLocks noChangeAspect="1"/>
          </p:cNvPicPr>
          <p:nvPr/>
        </p:nvPicPr>
        <p:blipFill>
          <a:blip r:embed="rId2"/>
          <a:stretch>
            <a:fillRect/>
          </a:stretch>
        </p:blipFill>
        <p:spPr>
          <a:xfrm>
            <a:off x="147320" y="3099427"/>
            <a:ext cx="4888266" cy="3702143"/>
          </a:xfrm>
          <a:prstGeom prst="rect">
            <a:avLst/>
          </a:prstGeom>
        </p:spPr>
      </p:pic>
      <p:pic>
        <p:nvPicPr>
          <p:cNvPr id="7" name="Picture 6"/>
          <p:cNvPicPr>
            <a:picLocks noChangeAspect="1"/>
          </p:cNvPicPr>
          <p:nvPr/>
        </p:nvPicPr>
        <p:blipFill>
          <a:blip r:embed="rId3"/>
          <a:stretch>
            <a:fillRect/>
          </a:stretch>
        </p:blipFill>
        <p:spPr>
          <a:xfrm>
            <a:off x="5035586" y="4210770"/>
            <a:ext cx="4061933" cy="2590800"/>
          </a:xfrm>
          <a:prstGeom prst="rect">
            <a:avLst/>
          </a:prstGeom>
        </p:spPr>
      </p:pic>
    </p:spTree>
    <p:extLst>
      <p:ext uri="{BB962C8B-B14F-4D97-AF65-F5344CB8AC3E}">
        <p14:creationId xmlns:p14="http://schemas.microsoft.com/office/powerpoint/2010/main" val="332891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a:bodyPr>
          <a:lstStyle/>
          <a:p>
            <a:r>
              <a:rPr lang="en-US" sz="3600" dirty="0" smtClean="0"/>
              <a:t>Is it working?</a:t>
            </a:r>
            <a:endParaRPr lang="en-US" sz="3600" dirty="0"/>
          </a:p>
        </p:txBody>
      </p:sp>
      <p:sp>
        <p:nvSpPr>
          <p:cNvPr id="3" name="Content Placeholder 2"/>
          <p:cNvSpPr>
            <a:spLocks noGrp="1"/>
          </p:cNvSpPr>
          <p:nvPr>
            <p:ph idx="1"/>
          </p:nvPr>
        </p:nvSpPr>
        <p:spPr>
          <a:xfrm>
            <a:off x="218440" y="857970"/>
            <a:ext cx="8153401" cy="2241457"/>
          </a:xfrm>
        </p:spPr>
        <p:txBody>
          <a:bodyPr>
            <a:normAutofit/>
          </a:bodyPr>
          <a:lstStyle/>
          <a:p>
            <a:r>
              <a:rPr lang="en-US" dirty="0"/>
              <a:t>On Linux and other Unix-based systems, you can now run </a:t>
            </a:r>
            <a:r>
              <a:rPr lang="en-US" b="1" dirty="0"/>
              <a:t>bin/</a:t>
            </a:r>
            <a:r>
              <a:rPr lang="en-US" b="1" dirty="0" err="1"/>
              <a:t>elasticsearch</a:t>
            </a:r>
            <a:r>
              <a:rPr lang="en-US" dirty="0"/>
              <a:t> — or on Windows, </a:t>
            </a:r>
            <a:r>
              <a:rPr lang="en-US" b="1" dirty="0"/>
              <a:t>bin/elasticsearch.bat</a:t>
            </a:r>
            <a:r>
              <a:rPr lang="en-US" dirty="0"/>
              <a:t> — to get it up and running. And that’s it! To confirm that everything is working fine, point curl or your browser to </a:t>
            </a:r>
            <a:r>
              <a:rPr lang="en-US" b="1" dirty="0"/>
              <a:t>http://127.0.0.1:9200</a:t>
            </a:r>
            <a:r>
              <a:rPr lang="en-US" dirty="0"/>
              <a:t>, and you should see something like the following output:</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a:p>
        </p:txBody>
      </p:sp>
      <p:pic>
        <p:nvPicPr>
          <p:cNvPr id="8" name="Picture 7"/>
          <p:cNvPicPr>
            <a:picLocks noChangeAspect="1"/>
          </p:cNvPicPr>
          <p:nvPr/>
        </p:nvPicPr>
        <p:blipFill>
          <a:blip r:embed="rId2"/>
          <a:stretch>
            <a:fillRect/>
          </a:stretch>
        </p:blipFill>
        <p:spPr>
          <a:xfrm>
            <a:off x="1130918" y="3276600"/>
            <a:ext cx="7124700" cy="1714500"/>
          </a:xfrm>
          <a:prstGeom prst="rect">
            <a:avLst/>
          </a:prstGeom>
        </p:spPr>
      </p:pic>
    </p:spTree>
    <p:extLst>
      <p:ext uri="{BB962C8B-B14F-4D97-AF65-F5344CB8AC3E}">
        <p14:creationId xmlns:p14="http://schemas.microsoft.com/office/powerpoint/2010/main" val="353493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Configuration Files </a:t>
            </a:r>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a:t>Found in the “</a:t>
            </a:r>
            <a:r>
              <a:rPr lang="en-US" dirty="0" err="1"/>
              <a:t>config</a:t>
            </a:r>
            <a:r>
              <a:rPr lang="en-US" dirty="0"/>
              <a:t>” directory of your installation (i.e. /</a:t>
            </a:r>
            <a:r>
              <a:rPr lang="en-US" dirty="0" err="1"/>
              <a:t>etc</a:t>
            </a:r>
            <a:r>
              <a:rPr lang="en-US" dirty="0"/>
              <a:t>/</a:t>
            </a:r>
            <a:r>
              <a:rPr lang="en-US" dirty="0" err="1"/>
              <a:t>elasticsearch</a:t>
            </a:r>
            <a:r>
              <a:rPr lang="en-US" dirty="0"/>
              <a:t>, </a:t>
            </a:r>
            <a:r>
              <a:rPr lang="en-US" dirty="0" err="1"/>
              <a:t>config</a:t>
            </a:r>
            <a:r>
              <a:rPr lang="en-US" dirty="0"/>
              <a:t>, </a:t>
            </a:r>
            <a:r>
              <a:rPr lang="en-US" dirty="0" err="1"/>
              <a:t>etc</a:t>
            </a:r>
            <a:r>
              <a:rPr lang="en-US" dirty="0"/>
              <a:t>)</a:t>
            </a:r>
          </a:p>
          <a:p>
            <a:r>
              <a:rPr lang="en-US" dirty="0" err="1"/>
              <a:t>Elasticsearch.yml</a:t>
            </a:r>
            <a:endParaRPr lang="en-US" dirty="0"/>
          </a:p>
          <a:p>
            <a:pPr lvl="1"/>
            <a:r>
              <a:rPr lang="en-US" dirty="0"/>
              <a:t> Can define node name, cluster name, master nodes, </a:t>
            </a:r>
            <a:r>
              <a:rPr lang="en-US" dirty="0" err="1"/>
              <a:t>etc</a:t>
            </a:r>
            <a:endParaRPr lang="en-US" dirty="0"/>
          </a:p>
          <a:p>
            <a:r>
              <a:rPr lang="en-US" dirty="0" err="1"/>
              <a:t>Logging.yml</a:t>
            </a:r>
            <a:endParaRPr lang="en-US" dirty="0"/>
          </a:p>
          <a:p>
            <a:pPr lvl="1"/>
            <a:r>
              <a:rPr lang="en-US" dirty="0"/>
              <a:t>Logs with Log4j (java) and controls logging level, detail, etc.</a:t>
            </a:r>
          </a:p>
          <a:p>
            <a:r>
              <a:rPr lang="en-US" dirty="0"/>
              <a:t>Values declared inside these files are permanent versus transient.</a:t>
            </a:r>
          </a:p>
          <a:p>
            <a:r>
              <a:rPr lang="en-US" dirty="0"/>
              <a:t>Once configuration is set; start up your cluster for management even if it is one node</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Exploring your Cluster</a:t>
            </a:r>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API</a:t>
            </a:r>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others</a:t>
            </a:r>
          </a:p>
          <a:p>
            <a:endParaRPr lang="en-US" dirty="0"/>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a:p>
        </p:txBody>
      </p:sp>
      <p:pic>
        <p:nvPicPr>
          <p:cNvPr id="6" name="Picture 5"/>
          <p:cNvPicPr>
            <a:picLocks noChangeAspect="1"/>
          </p:cNvPicPr>
          <p:nvPr/>
        </p:nvPicPr>
        <p:blipFill>
          <a:blip r:embed="rId2"/>
          <a:stretch>
            <a:fillRect/>
          </a:stretch>
        </p:blipFill>
        <p:spPr>
          <a:xfrm>
            <a:off x="1066800" y="4648200"/>
            <a:ext cx="6553200" cy="428625"/>
          </a:xfrm>
          <a:prstGeom prst="rect">
            <a:avLst/>
          </a:prstGeom>
        </p:spPr>
      </p:pic>
      <p:pic>
        <p:nvPicPr>
          <p:cNvPr id="7" name="Picture 6"/>
          <p:cNvPicPr>
            <a:picLocks noChangeAspect="1"/>
          </p:cNvPicPr>
          <p:nvPr/>
        </p:nvPicPr>
        <p:blipFill>
          <a:blip r:embed="rId3"/>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a:t>Index and Indices</a:t>
            </a:r>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a:t>Index - An 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Every index is built of one or more shards, and each shard can have many replicas.</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Analysis</a:t>
            </a:r>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10" name="Picture 9"/>
          <p:cNvPicPr>
            <a:picLocks noChangeAspect="1"/>
          </p:cNvPicPr>
          <p:nvPr/>
        </p:nvPicPr>
        <p:blipFill>
          <a:blip r:embed="rId2"/>
          <a:stretch>
            <a:fillRect/>
          </a:stretch>
        </p:blipFill>
        <p:spPr>
          <a:xfrm>
            <a:off x="72081" y="1390717"/>
            <a:ext cx="3434051" cy="4566860"/>
          </a:xfrm>
          <a:prstGeom prst="rect">
            <a:avLst/>
          </a:prstGeom>
        </p:spPr>
      </p:pic>
    </p:spTree>
    <p:extLst>
      <p:ext uri="{BB962C8B-B14F-4D97-AF65-F5344CB8AC3E}">
        <p14:creationId xmlns:p14="http://schemas.microsoft.com/office/powerpoint/2010/main" val="1328046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Mappings</a:t>
            </a:r>
          </a:p>
        </p:txBody>
      </p:sp>
      <p:sp>
        <p:nvSpPr>
          <p:cNvPr id="3" name="Content Placeholder 2"/>
          <p:cNvSpPr>
            <a:spLocks noGrp="1"/>
          </p:cNvSpPr>
          <p:nvPr>
            <p:ph idx="1"/>
          </p:nvPr>
        </p:nvSpPr>
        <p:spPr>
          <a:xfrm>
            <a:off x="3886200" y="1828800"/>
            <a:ext cx="4800601" cy="4648200"/>
          </a:xfrm>
        </p:spPr>
        <p:txBody>
          <a:bodyPr>
            <a:normAutofit lnSpcReduction="10000"/>
          </a:bodyPr>
          <a:lstStyle/>
          <a:p>
            <a:r>
              <a:rPr lang="en-US" dirty="0"/>
              <a:t>Mapping - Every 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Agenda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a:t>
            </a:fld>
            <a:endParaRPr lang="en-US" dirty="0"/>
          </a:p>
        </p:txBody>
      </p:sp>
      <p:sp>
        <p:nvSpPr>
          <p:cNvPr id="6" name="TextBox 5"/>
          <p:cNvSpPr txBox="1"/>
          <p:nvPr/>
        </p:nvSpPr>
        <p:spPr>
          <a:xfrm>
            <a:off x="6247615" y="1382697"/>
            <a:ext cx="2896385" cy="2585323"/>
          </a:xfrm>
          <a:prstGeom prst="rect">
            <a:avLst/>
          </a:prstGeom>
          <a:noFill/>
        </p:spPr>
        <p:txBody>
          <a:bodyPr wrap="square" rtlCol="0" anchor="t">
            <a:spAutoFit/>
          </a:bodyPr>
          <a:lstStyle/>
          <a:p>
            <a:r>
              <a:rPr lang="en-US" dirty="0">
                <a:solidFill>
                  <a:schemeClr val="tx2"/>
                </a:solidFill>
              </a:rPr>
              <a:t>Prerequisites:</a:t>
            </a:r>
            <a:endParaRPr lang="en-US" dirty="0"/>
          </a:p>
          <a:p>
            <a:pPr marL="285750" indent="-285750">
              <a:buFont typeface="Arial" panose="020B0604020202020204" pitchFamily="34" charset="0"/>
              <a:buChar char="•"/>
            </a:pPr>
            <a:r>
              <a:rPr lang="en-US" sz="1600" dirty="0"/>
              <a:t>Basic proficiency at the command line</a:t>
            </a:r>
          </a:p>
          <a:p>
            <a:pPr marL="285750" indent="-285750">
              <a:buFont typeface="Arial" panose="020B0604020202020204" pitchFamily="34" charset="0"/>
              <a:buChar char="•"/>
            </a:pPr>
            <a:r>
              <a:rPr lang="en-US" sz="1600" dirty="0"/>
              <a:t>Basic proficiency with a flavor of </a:t>
            </a:r>
            <a:r>
              <a:rPr lang="en-US" sz="1600" dirty="0" err="1"/>
              <a:t>linux</a:t>
            </a:r>
            <a:endParaRPr lang="en-US" sz="1600" dirty="0"/>
          </a:p>
          <a:p>
            <a:pPr marL="285750" indent="-285750">
              <a:buFont typeface="Arial" panose="020B0604020202020204" pitchFamily="34" charset="0"/>
              <a:buChar char="•"/>
            </a:pPr>
            <a:r>
              <a:rPr lang="en-US" sz="1600" dirty="0"/>
              <a:t>A desire for data</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p:txBody>
      </p:sp>
      <p:sp>
        <p:nvSpPr>
          <p:cNvPr id="8" name="Rectangle 2"/>
          <p:cNvSpPr>
            <a:spLocks noGrp="1" noChangeArrowheads="1"/>
          </p:cNvSpPr>
          <p:nvPr>
            <p:ph idx="1"/>
          </p:nvPr>
        </p:nvSpPr>
        <p:spPr bwMode="auto">
          <a:xfrm>
            <a:off x="533400" y="2298637"/>
            <a:ext cx="3995517" cy="3108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effectLst/>
                <a:latin typeface="Segoe UI" panose="020B0502040204020203" pitchFamily="34" charset="0"/>
                <a:cs typeface="Segoe UI" panose="020B0502040204020203" pitchFamily="34" charset="0"/>
              </a:rPr>
              <a:t>Day 1</a:t>
            </a:r>
            <a:endParaRPr kumimoji="0" lang="en-US" altLang="en-US" sz="18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Overview</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Elasticsearch</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6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effectLst/>
                <a:latin typeface="Segoe UI" panose="020B0502040204020203" pitchFamily="34" charset="0"/>
                <a:cs typeface="Segoe UI" panose="020B0502040204020203" pitchFamily="34" charset="0"/>
              </a:rPr>
              <a:t>Day 2</a:t>
            </a:r>
            <a:endParaRPr kumimoji="0" lang="en-US" altLang="en-US" sz="18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ELK in Production</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The </a:t>
            </a:r>
            <a:r>
              <a:rPr kumimoji="0" lang="en-US" altLang="en-US" sz="1600" b="0" i="0" u="none" strike="noStrike" cap="none" normalizeH="0" baseline="0" dirty="0" err="1" smtClean="0">
                <a:ln>
                  <a:noFill/>
                </a:ln>
                <a:effectLst/>
                <a:latin typeface="Segoe UI" panose="020B0502040204020203" pitchFamily="34" charset="0"/>
                <a:cs typeface="Segoe UI" panose="020B0502040204020203" pitchFamily="34" charset="0"/>
              </a:rPr>
              <a:t>Kibana</a:t>
            </a: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 Discover Page</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The Visualize and Dashboard Pages</a:t>
            </a:r>
            <a:endParaRPr kumimoji="0" lang="en-US" altLang="en-US" sz="1600" b="0" i="0" u="none" strike="noStrike" cap="none" normalizeH="0" baseline="0" dirty="0" smtClean="0">
              <a:ln>
                <a:noFill/>
              </a:ln>
              <a:effectLst/>
            </a:endParaRPr>
          </a:p>
          <a:p>
            <a:pPr marL="617220" lvl="1" indent="-342900" eaLnBrk="0" fontAlgn="base" hangingPunct="0">
              <a:spcBef>
                <a:spcPct val="0"/>
              </a:spcBef>
              <a:spcAft>
                <a:spcPct val="0"/>
              </a:spcAft>
              <a:buClrTx/>
              <a:buFont typeface="+mj-lt"/>
              <a:buAutoNum type="arabicPeriod"/>
            </a:pPr>
            <a:r>
              <a:rPr kumimoji="0" lang="en-US" altLang="en-US" sz="1600" b="0" i="0" u="none" strike="noStrike" cap="none" normalizeH="0" baseline="0" dirty="0" smtClean="0">
                <a:ln>
                  <a:noFill/>
                </a:ln>
                <a:effectLst/>
                <a:latin typeface="Segoe UI" panose="020B0502040204020203" pitchFamily="34" charset="0"/>
                <a:cs typeface="Segoe UI" panose="020B0502040204020203" pitchFamily="34" charset="0"/>
              </a:rPr>
              <a:t>Settings and Configuration</a:t>
            </a:r>
            <a:endParaRPr kumimoji="0" lang="en-US" altLang="en-US" sz="16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258930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Nodes and Clusters</a:t>
            </a:r>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clusters- </a:t>
            </a:r>
            <a:r>
              <a:rPr lang="en-US" dirty="0" err="1"/>
              <a:t>Elasticsearch</a:t>
            </a:r>
            <a:r>
              <a:rPr lang="en-US" dirty="0"/>
              <a:t> 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Primary Shards</a:t>
            </a:r>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of </a:t>
            </a:r>
            <a:r>
              <a:rPr lang="en-US" dirty="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Replica Shards</a:t>
            </a:r>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Clustering – Overview</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The cluster acts as a team with the purpose of managing, accepting, and providing ES data. Each cluster is comprised of separate servers (virtual or physical) and has 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a:t>Shard Allocation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again that every shard contains a set of data from an index.</a:t>
            </a:r>
          </a:p>
          <a:p>
            <a:pPr marL="285750" indent="-285750">
              <a:buFont typeface="Arial" panose="020B0604020202020204" pitchFamily="34" charset="0"/>
              <a:buChar char="•"/>
            </a:pPr>
            <a:r>
              <a:rPr lang="en-US" dirty="0"/>
              <a:t>Read Replicas are set copies of primary shards that are read-only.</a:t>
            </a:r>
          </a:p>
          <a:p>
            <a:pPr marL="285750" indent="-285750">
              <a:buFont typeface="Arial" panose="020B0604020202020204" pitchFamily="34" charset="0"/>
              <a:buChar char="•"/>
            </a:pPr>
            <a:r>
              <a:rPr lang="en-US" dirty="0"/>
              <a:t>Read Replicas can be promoted to primary if a primary fails.  </a:t>
            </a:r>
          </a:p>
        </p:txBody>
      </p:sp>
    </p:spTree>
    <p:extLst>
      <p:ext uri="{BB962C8B-B14F-4D97-AF65-F5344CB8AC3E}">
        <p14:creationId xmlns:p14="http://schemas.microsoft.com/office/powerpoint/2010/main" val="3643895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 Roles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roles - </a:t>
            </a:r>
            <a:r>
              <a:rPr lang="en-US" dirty="0" err="1"/>
              <a:t>Elasticsearch</a:t>
            </a:r>
            <a:r>
              <a:rPr lang="en-US" dirty="0"/>
              <a:t> 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a:t>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schema-less (data-driven schema) 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a:t>Key Points about 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Write Consistency</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p>
          <a:p>
            <a:pPr marL="285750" indent="-285750">
              <a:buFont typeface="Arial" panose="020B0604020202020204" pitchFamily="34" charset="0"/>
              <a:buChar char="•"/>
            </a:pPr>
            <a:r>
              <a:rPr lang="en-US" dirty="0"/>
              <a:t>We 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p>
          <a:p>
            <a:pPr marL="742950" lvl="1" indent="-285750">
              <a:buFont typeface="Arial" panose="020B0604020202020204" pitchFamily="34" charset="0"/>
              <a:buChar char="•"/>
            </a:pPr>
            <a:r>
              <a:rPr lang="en-US" dirty="0"/>
              <a:t>quorum: The default value, requiring 50% plus 1 active shards to be successful for the index operation to succeed</a:t>
            </a:r>
          </a:p>
          <a:p>
            <a:pPr marL="742950" lvl="1" indent="-285750">
              <a:buFont typeface="Arial" panose="020B0604020202020204" pitchFamily="34" charset="0"/>
              <a:buChar char="•"/>
            </a:pPr>
            <a:r>
              <a:rPr lang="en-US" dirty="0"/>
              <a:t>one: Requires only a single active shard to be successful for the index operation to succeed</a:t>
            </a:r>
          </a:p>
          <a:p>
            <a:pPr marL="742950" lvl="1" indent="-285750">
              <a:buFont typeface="Arial" panose="020B0604020202020204" pitchFamily="34" charset="0"/>
              <a:buChar char="•"/>
            </a:pPr>
            <a:r>
              <a:rPr lang="en-US" dirty="0"/>
              <a:t>all: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r>
              <a:rPr lang="en-US" sz="3600" dirty="0" smtClean="0"/>
              <a:t>Creating an Index in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85000" lnSpcReduction="20000"/>
          </a:bodyPr>
          <a:lstStyle/>
          <a:p>
            <a:r>
              <a:rPr lang="en-US" dirty="0"/>
              <a:t>Adding data to Elasticsearch is called “indexing.” This is because when you feed data into Elasticsearch, the data is placed into Apache Lucene indexes. This makes sense because Elasticsearch uses the Lucene indexes to store and retrieve its data. Although you do not need to know a lot about Lucene, it does help to know how it works when you start getting serious with Elasticsearch.</a:t>
            </a:r>
          </a:p>
          <a:p>
            <a:r>
              <a:rPr lang="en-US" dirty="0"/>
              <a:t>Elasticsearch behaves like a REST API, so you can use either the POST or the PUT method to add data to it. You use PUT when you know the or want to specify the ID of the data item, or POST if you want Elasticsearch to generate an ID for the data item: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pic>
        <p:nvPicPr>
          <p:cNvPr id="6" name="Picture 5"/>
          <p:cNvPicPr>
            <a:picLocks noChangeAspect="1"/>
          </p:cNvPicPr>
          <p:nvPr/>
        </p:nvPicPr>
        <p:blipFill>
          <a:blip r:embed="rId2"/>
          <a:stretch>
            <a:fillRect/>
          </a:stretch>
        </p:blipFill>
        <p:spPr>
          <a:xfrm>
            <a:off x="1066800" y="2933700"/>
            <a:ext cx="7105650" cy="3924300"/>
          </a:xfrm>
          <a:prstGeom prst="rect">
            <a:avLst/>
          </a:prstGeom>
        </p:spPr>
      </p:pic>
    </p:spTree>
    <p:extLst>
      <p:ext uri="{BB962C8B-B14F-4D97-AF65-F5344CB8AC3E}">
        <p14:creationId xmlns:p14="http://schemas.microsoft.com/office/powerpoint/2010/main" val="282245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4344"/>
            <a:ext cx="4191000" cy="1154097"/>
          </a:xfrm>
        </p:spPr>
        <p:txBody>
          <a:bodyPr/>
          <a:lstStyle/>
          <a:p>
            <a:r>
              <a:rPr lang="en-US" dirty="0" smtClean="0"/>
              <a:t>Detailed Agenda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dirty="0"/>
          </a:p>
        </p:txBody>
      </p:sp>
      <p:sp>
        <p:nvSpPr>
          <p:cNvPr id="7" name="Rectangle 2"/>
          <p:cNvSpPr>
            <a:spLocks noGrp="1" noChangeArrowheads="1"/>
          </p:cNvSpPr>
          <p:nvPr>
            <p:ph idx="1"/>
          </p:nvPr>
        </p:nvSpPr>
        <p:spPr bwMode="auto">
          <a:xfrm>
            <a:off x="381000" y="1489659"/>
            <a:ext cx="2971800" cy="510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Day 1</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Overview</a:t>
            </a:r>
            <a:endParaRPr kumimoji="0" lang="en-US" altLang="en-US" sz="1200" b="0" i="0" u="none" strike="noStrike" cap="none" normalizeH="0" baseline="0" dirty="0" smtClean="0">
              <a:ln>
                <a:noFill/>
              </a:ln>
              <a:effectLst/>
            </a:endParaRPr>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What is ELK?</a:t>
            </a:r>
          </a:p>
          <a:p>
            <a:pPr marL="685800" lvl="1" indent="-228600" eaLnBrk="0" fontAlgn="base" hangingPunct="0">
              <a:spcBef>
                <a:spcPct val="0"/>
              </a:spcBef>
              <a:spcAft>
                <a:spcPct val="0"/>
              </a:spcAft>
              <a:buClrTx/>
              <a:buFont typeface="+mj-lt"/>
              <a:buAutoNum type="arabicPeriod"/>
            </a:pPr>
            <a:r>
              <a:rPr lang="en-US" altLang="en-US" sz="1200" dirty="0">
                <a:latin typeface="Segoe UI" panose="020B0502040204020203" pitchFamily="34" charset="0"/>
                <a:cs typeface="Segoe UI" panose="020B0502040204020203" pitchFamily="34" charset="0"/>
              </a:rPr>
              <a:t>Why we need analysis?</a:t>
            </a:r>
            <a:endParaRPr lang="en-US" altLang="en-US" sz="1200" dirty="0"/>
          </a:p>
          <a:p>
            <a:pPr marL="685800" lvl="1" indent="-228600" eaLnBrk="0" fontAlgn="base" hangingPunct="0">
              <a:spcBef>
                <a:spcPct val="0"/>
              </a:spcBef>
              <a:spcAft>
                <a:spcPct val="0"/>
              </a:spcAft>
              <a:buClrTx/>
              <a:buFont typeface="+mj-lt"/>
              <a:buAutoNum type="arabicPeriod"/>
            </a:pPr>
            <a:r>
              <a:rPr lang="en-US" altLang="en-US" sz="1200" dirty="0">
                <a:latin typeface="Segoe UI" panose="020B0502040204020203" pitchFamily="34" charset="0"/>
                <a:cs typeface="Segoe UI" panose="020B0502040204020203" pitchFamily="34" charset="0"/>
              </a:rPr>
              <a:t>Elasticsearch</a:t>
            </a:r>
            <a:endParaRPr lang="en-US" altLang="en-US" sz="1200" dirty="0"/>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200" b="0" i="0" u="none" strike="noStrike" cap="none" normalizeH="0" baseline="0" dirty="0" smtClean="0">
              <a:ln>
                <a:noFill/>
              </a:ln>
              <a:effectLst/>
            </a:endParaRPr>
          </a:p>
          <a:p>
            <a:pPr marL="685800" marR="0" lvl="1"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Elasticsearch</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Operations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Extending</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Tools and Tips</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3"/>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Logstash</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Integrations with ES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Operations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Plugins</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Other Options</a:t>
            </a:r>
            <a:endParaRPr kumimoji="0" lang="en-US" altLang="en-US" sz="12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romanLcPeriod" startAt="4"/>
              <a:tabLst/>
            </a:pP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Installation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Configuration</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Running </a:t>
            </a:r>
            <a:r>
              <a:rPr kumimoji="0" lang="en-US" altLang="en-US" sz="1200" b="0" i="0" u="none" strike="noStrike" cap="none" normalizeH="0" baseline="0" dirty="0" err="1" smtClean="0">
                <a:ln>
                  <a:noFill/>
                </a:ln>
                <a:effectLst/>
                <a:latin typeface="Segoe UI" panose="020B0502040204020203" pitchFamily="34" charset="0"/>
                <a:cs typeface="Segoe UI" panose="020B0502040204020203" pitchFamily="34" charset="0"/>
              </a:rPr>
              <a:t>Kibana</a:t>
            </a:r>
            <a:endParaRPr kumimoji="0" lang="en-US" altLang="en-US" sz="1200" b="0" i="0" u="none" strike="noStrike" cap="none" normalizeH="0" baseline="0" dirty="0" smtClean="0">
              <a:ln>
                <a:noFill/>
              </a:ln>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effectLst/>
                <a:latin typeface="Segoe UI" panose="020B0502040204020203" pitchFamily="34" charset="0"/>
                <a:cs typeface="Segoe UI" panose="020B0502040204020203" pitchFamily="34" charset="0"/>
              </a:rPr>
              <a:t>Dashboard</a:t>
            </a:r>
            <a:endParaRPr kumimoji="0" lang="en-US" altLang="en-US" sz="1200" b="0" i="0" u="none" strike="noStrike" cap="none" normalizeH="0" baseline="0" dirty="0" smtClean="0">
              <a:ln>
                <a:noFill/>
              </a:ln>
              <a:effectLst/>
            </a:endParaRPr>
          </a:p>
        </p:txBody>
      </p:sp>
      <p:sp>
        <p:nvSpPr>
          <p:cNvPr id="9" name="Rectangle 8"/>
          <p:cNvSpPr/>
          <p:nvPr/>
        </p:nvSpPr>
        <p:spPr>
          <a:xfrm>
            <a:off x="3124200" y="1752600"/>
            <a:ext cx="4572000" cy="3970318"/>
          </a:xfrm>
          <a:prstGeom prst="rect">
            <a:avLst/>
          </a:prstGeom>
        </p:spPr>
        <p:txBody>
          <a:bodyPr>
            <a:spAutoFit/>
          </a:bodyPr>
          <a:lstStyle/>
          <a:p>
            <a:pPr lvl="0" eaLnBrk="0" fontAlgn="base" hangingPunct="0">
              <a:spcBef>
                <a:spcPct val="0"/>
              </a:spcBef>
              <a:spcAft>
                <a:spcPct val="0"/>
              </a:spcAft>
              <a:buFontTx/>
              <a:buChar char="•"/>
            </a:pPr>
            <a:r>
              <a:rPr lang="en-US" altLang="en-US" sz="1200" dirty="0">
                <a:latin typeface="Segoe UI" panose="020B0502040204020203" pitchFamily="34" charset="0"/>
                <a:cs typeface="Segoe UI" panose="020B0502040204020203" pitchFamily="34" charset="0"/>
              </a:rPr>
              <a:t>Day 2</a:t>
            </a:r>
            <a:endParaRPr lang="en-US" altLang="en-US" sz="1200" dirty="0"/>
          </a:p>
          <a:p>
            <a:pPr lvl="0" eaLnBrk="0" fontAlgn="base" hangingPunct="0">
              <a:spcBef>
                <a:spcPct val="0"/>
              </a:spcBef>
              <a:spcAft>
                <a:spcPct val="0"/>
              </a:spcAft>
              <a:buFontTx/>
              <a:buAutoNum type="romanLcPeriod"/>
            </a:pPr>
            <a:r>
              <a:rPr lang="en-US" altLang="en-US" sz="1200" dirty="0">
                <a:latin typeface="Segoe UI" panose="020B0502040204020203" pitchFamily="34" charset="0"/>
                <a:cs typeface="Segoe UI" panose="020B0502040204020203" pitchFamily="34" charset="0"/>
              </a:rPr>
              <a:t>ELK in Production</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Data loss/data protection</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Scaling</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Other Considerations</a:t>
            </a:r>
            <a:endParaRPr lang="en-US" altLang="en-US" sz="1200" dirty="0"/>
          </a:p>
          <a:p>
            <a:pPr lvl="0" eaLnBrk="0" fontAlgn="base" hangingPunct="0">
              <a:spcBef>
                <a:spcPct val="0"/>
              </a:spcBef>
              <a:spcAft>
                <a:spcPct val="0"/>
              </a:spcAft>
              <a:buFontTx/>
              <a:buAutoNum type="romanLcPeriod" startAt="2"/>
            </a:pPr>
            <a:r>
              <a:rPr lang="en-US" altLang="en-US" sz="1200" dirty="0">
                <a:latin typeface="Segoe UI" panose="020B0502040204020203" pitchFamily="34" charset="0"/>
                <a:cs typeface="Segoe UI" panose="020B0502040204020203" pitchFamily="34" charset="0"/>
              </a:rPr>
              <a:t>The </a:t>
            </a:r>
            <a:r>
              <a:rPr lang="en-US" altLang="en-US" sz="1200" dirty="0" err="1">
                <a:latin typeface="Segoe UI" panose="020B0502040204020203" pitchFamily="34" charset="0"/>
                <a:cs typeface="Segoe UI" panose="020B0502040204020203" pitchFamily="34" charset="0"/>
              </a:rPr>
              <a:t>Kibana</a:t>
            </a:r>
            <a:r>
              <a:rPr lang="en-US" altLang="en-US" sz="1200" dirty="0">
                <a:latin typeface="Segoe UI" panose="020B0502040204020203" pitchFamily="34" charset="0"/>
                <a:cs typeface="Segoe UI" panose="020B0502040204020203" pitchFamily="34" charset="0"/>
              </a:rPr>
              <a:t> Discover Page</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Time Filter</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Search</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More Filters</a:t>
            </a:r>
            <a:endParaRPr lang="en-US" altLang="en-US" sz="1200" dirty="0"/>
          </a:p>
          <a:p>
            <a:pPr lvl="0" eaLnBrk="0" fontAlgn="base" hangingPunct="0">
              <a:spcBef>
                <a:spcPct val="0"/>
              </a:spcBef>
              <a:spcAft>
                <a:spcPct val="0"/>
              </a:spcAft>
              <a:buFontTx/>
              <a:buAutoNum type="romanLcPeriod" startAt="3"/>
            </a:pPr>
            <a:r>
              <a:rPr lang="en-US" altLang="en-US" sz="1200" dirty="0">
                <a:latin typeface="Segoe UI" panose="020B0502040204020203" pitchFamily="34" charset="0"/>
                <a:cs typeface="Segoe UI" panose="020B0502040204020203" pitchFamily="34" charset="0"/>
              </a:rPr>
              <a:t>The Visualize and Dashboard Pages</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Aggregations</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Various Ranges</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Visualizations</a:t>
            </a:r>
            <a:endParaRPr lang="en-US" altLang="en-US" sz="1200" dirty="0"/>
          </a:p>
          <a:p>
            <a:pPr lvl="1" eaLnBrk="0" fontAlgn="base" hangingPunct="0">
              <a:spcBef>
                <a:spcPct val="0"/>
              </a:spcBef>
              <a:spcAft>
                <a:spcPct val="0"/>
              </a:spcAft>
              <a:buFontTx/>
              <a:buAutoNum type="arabicPeriod" startAt="4"/>
            </a:pPr>
            <a:r>
              <a:rPr lang="en-US" altLang="en-US" sz="1200" dirty="0">
                <a:latin typeface="Segoe UI" panose="020B0502040204020203" pitchFamily="34" charset="0"/>
                <a:cs typeface="Segoe UI" panose="020B0502040204020203" pitchFamily="34" charset="0"/>
              </a:rPr>
              <a:t>Various Charts</a:t>
            </a:r>
            <a:endParaRPr lang="en-US" altLang="en-US" sz="1200" dirty="0"/>
          </a:p>
          <a:p>
            <a:pPr lvl="1" eaLnBrk="0" fontAlgn="base" hangingPunct="0">
              <a:spcBef>
                <a:spcPct val="0"/>
              </a:spcBef>
              <a:spcAft>
                <a:spcPct val="0"/>
              </a:spcAft>
              <a:buFontTx/>
              <a:buAutoNum type="arabicPeriod" startAt="5"/>
            </a:pPr>
            <a:r>
              <a:rPr lang="en-US" altLang="en-US" sz="1200" dirty="0">
                <a:latin typeface="Segoe UI" panose="020B0502040204020203" pitchFamily="34" charset="0"/>
                <a:cs typeface="Segoe UI" panose="020B0502040204020203" pitchFamily="34" charset="0"/>
              </a:rPr>
              <a:t>Visualizations</a:t>
            </a:r>
            <a:endParaRPr lang="en-US" altLang="en-US" sz="1200" dirty="0"/>
          </a:p>
          <a:p>
            <a:pPr lvl="1" eaLnBrk="0" fontAlgn="base" hangingPunct="0">
              <a:spcBef>
                <a:spcPct val="0"/>
              </a:spcBef>
              <a:spcAft>
                <a:spcPct val="0"/>
              </a:spcAft>
              <a:buFontTx/>
              <a:buAutoNum type="arabicPeriod" startAt="6"/>
            </a:pPr>
            <a:r>
              <a:rPr lang="en-US" altLang="en-US" sz="1200" dirty="0">
                <a:latin typeface="Segoe UI" panose="020B0502040204020203" pitchFamily="34" charset="0"/>
                <a:cs typeface="Segoe UI" panose="020B0502040204020203" pitchFamily="34" charset="0"/>
              </a:rPr>
              <a:t>Debug Panel</a:t>
            </a:r>
            <a:endParaRPr lang="en-US" altLang="en-US" sz="1200" dirty="0"/>
          </a:p>
          <a:p>
            <a:pPr lvl="0" eaLnBrk="0" fontAlgn="base" hangingPunct="0">
              <a:spcBef>
                <a:spcPct val="0"/>
              </a:spcBef>
              <a:spcAft>
                <a:spcPct val="0"/>
              </a:spcAft>
              <a:buFontTx/>
              <a:buAutoNum type="romanLcPeriod" startAt="4"/>
            </a:pPr>
            <a:r>
              <a:rPr lang="en-US" altLang="en-US" sz="1200" dirty="0">
                <a:latin typeface="Segoe UI" panose="020B0502040204020203" pitchFamily="34" charset="0"/>
                <a:cs typeface="Segoe UI" panose="020B0502040204020203" pitchFamily="34" charset="0"/>
              </a:rPr>
              <a:t>Settings and Configuration</a:t>
            </a:r>
            <a:endParaRPr lang="en-US" altLang="en-US" sz="1200" dirty="0"/>
          </a:p>
          <a:p>
            <a:pPr lvl="1" eaLnBrk="0" fontAlgn="base" hangingPunct="0">
              <a:spcBef>
                <a:spcPct val="0"/>
              </a:spcBef>
              <a:spcAft>
                <a:spcPct val="0"/>
              </a:spcAft>
              <a:buFontTx/>
              <a:buAutoNum type="arabicPeriod"/>
            </a:pPr>
            <a:r>
              <a:rPr lang="en-US" altLang="en-US" sz="1200" dirty="0">
                <a:latin typeface="Segoe UI" panose="020B0502040204020203" pitchFamily="34" charset="0"/>
                <a:cs typeface="Segoe UI" panose="020B0502040204020203" pitchFamily="34" charset="0"/>
              </a:rPr>
              <a:t>Indices</a:t>
            </a:r>
            <a:endParaRPr lang="en-US" altLang="en-US" sz="1200" dirty="0"/>
          </a:p>
          <a:p>
            <a:pPr lvl="1" eaLnBrk="0" fontAlgn="base" hangingPunct="0">
              <a:spcBef>
                <a:spcPct val="0"/>
              </a:spcBef>
              <a:spcAft>
                <a:spcPct val="0"/>
              </a:spcAft>
              <a:buFontTx/>
              <a:buAutoNum type="arabicPeriod" startAt="2"/>
            </a:pPr>
            <a:r>
              <a:rPr lang="en-US" altLang="en-US" sz="1200" dirty="0">
                <a:latin typeface="Segoe UI" panose="020B0502040204020203" pitchFamily="34" charset="0"/>
                <a:cs typeface="Segoe UI" panose="020B0502040204020203" pitchFamily="34" charset="0"/>
              </a:rPr>
              <a:t>Saving objects</a:t>
            </a:r>
            <a:endParaRPr lang="en-US" altLang="en-US" sz="1200" dirty="0"/>
          </a:p>
          <a:p>
            <a:pPr lvl="1" eaLnBrk="0" fontAlgn="base" hangingPunct="0">
              <a:spcBef>
                <a:spcPct val="0"/>
              </a:spcBef>
              <a:spcAft>
                <a:spcPct val="0"/>
              </a:spcAft>
              <a:buFontTx/>
              <a:buAutoNum type="arabicPeriod" startAt="3"/>
            </a:pPr>
            <a:r>
              <a:rPr lang="en-US" altLang="en-US" sz="1200" dirty="0">
                <a:latin typeface="Segoe UI" panose="020B0502040204020203" pitchFamily="34" charset="0"/>
                <a:cs typeface="Segoe UI" panose="020B0502040204020203" pitchFamily="34" charset="0"/>
              </a:rPr>
              <a:t>Additional topics</a:t>
            </a:r>
            <a:endParaRPr lang="en-US" altLang="en-US" sz="1200" dirty="0"/>
          </a:p>
          <a:p>
            <a:pPr lvl="0" eaLnBrk="0" fontAlgn="base" hangingPunct="0">
              <a:spcBef>
                <a:spcPct val="0"/>
              </a:spcBef>
              <a:spcAft>
                <a:spcPct val="0"/>
              </a:spcAft>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1920789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r>
              <a:rPr lang="en-US" sz="3600" dirty="0" smtClean="0"/>
              <a:t>Creating an Index in Elasticsearch</a:t>
            </a:r>
            <a:endParaRPr lang="en-US" sz="3600" dirty="0"/>
          </a:p>
        </p:txBody>
      </p:sp>
      <p:sp>
        <p:nvSpPr>
          <p:cNvPr id="3" name="Content Placeholder 2"/>
          <p:cNvSpPr>
            <a:spLocks noGrp="1"/>
          </p:cNvSpPr>
          <p:nvPr>
            <p:ph idx="1"/>
          </p:nvPr>
        </p:nvSpPr>
        <p:spPr>
          <a:xfrm>
            <a:off x="218440" y="857970"/>
            <a:ext cx="8153401" cy="2241457"/>
          </a:xfrm>
        </p:spPr>
        <p:txBody>
          <a:bodyPr>
            <a:normAutofit fontScale="85000" lnSpcReduction="10000"/>
          </a:bodyPr>
          <a:lstStyle/>
          <a:p>
            <a:r>
              <a:rPr lang="en-US" dirty="0"/>
              <a:t>The data for the document is sent as a JSON object. You might be wondering how we can index data without defining the structure of the data. Well, with Elasticsearch, like with most other NoSQL databases, there is no need to define the structure of the data beforehand. To ensure optimal performance, though, you can define mappings for data types. More on this later.</a:t>
            </a:r>
          </a:p>
          <a:p>
            <a:r>
              <a:rPr lang="en-US" dirty="0"/>
              <a:t>If you are not comfortable with curl, look into the unofficial Sense Chrome plugin or the Sense </a:t>
            </a:r>
            <a:r>
              <a:rPr lang="en-US" dirty="0" err="1"/>
              <a:t>Kibana</a:t>
            </a:r>
            <a:r>
              <a:rPr lang="en-US" dirty="0"/>
              <a:t> app. You can also use log shippers like Beats and data pipelines like </a:t>
            </a:r>
            <a:r>
              <a:rPr lang="en-US" dirty="0" err="1"/>
              <a:t>Logstash</a:t>
            </a:r>
            <a:r>
              <a:rPr lang="en-US" dirty="0"/>
              <a:t> to automate the data-ingress process.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3257532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fontScale="90000"/>
          </a:bodyPr>
          <a:lstStyle/>
          <a:p>
            <a:r>
              <a:rPr lang="en-US" sz="3200" b="1" dirty="0"/>
              <a:t>Elasticsearch Query: Getting Information Out</a:t>
            </a:r>
          </a:p>
        </p:txBody>
      </p:sp>
      <p:sp>
        <p:nvSpPr>
          <p:cNvPr id="3" name="Content Placeholder 2"/>
          <p:cNvSpPr>
            <a:spLocks noGrp="1"/>
          </p:cNvSpPr>
          <p:nvPr>
            <p:ph idx="1"/>
          </p:nvPr>
        </p:nvSpPr>
        <p:spPr>
          <a:xfrm>
            <a:off x="218440" y="1143000"/>
            <a:ext cx="8153401" cy="2241457"/>
          </a:xfrm>
        </p:spPr>
        <p:txBody>
          <a:bodyPr>
            <a:normAutofit/>
          </a:bodyPr>
          <a:lstStyle/>
          <a:p>
            <a:r>
              <a:rPr lang="en-US" dirty="0"/>
              <a:t>Once you have your data indexed into Elasticsearch, you can start searching and analyzing it. The simplest query you can do is to fetch a single item. Once again, because Elasticsearch is a REST API, we use GET: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6" name="Picture 5"/>
          <p:cNvPicPr>
            <a:picLocks noChangeAspect="1"/>
          </p:cNvPicPr>
          <p:nvPr/>
        </p:nvPicPr>
        <p:blipFill>
          <a:blip r:embed="rId2"/>
          <a:stretch>
            <a:fillRect/>
          </a:stretch>
        </p:blipFill>
        <p:spPr>
          <a:xfrm>
            <a:off x="990600" y="2719645"/>
            <a:ext cx="7124700" cy="1914525"/>
          </a:xfrm>
          <a:prstGeom prst="rect">
            <a:avLst/>
          </a:prstGeom>
        </p:spPr>
      </p:pic>
      <p:sp>
        <p:nvSpPr>
          <p:cNvPr id="7" name="Rectangle 6"/>
          <p:cNvSpPr/>
          <p:nvPr/>
        </p:nvSpPr>
        <p:spPr>
          <a:xfrm>
            <a:off x="1295400" y="5105400"/>
            <a:ext cx="7467600" cy="646331"/>
          </a:xfrm>
          <a:prstGeom prst="rect">
            <a:avLst/>
          </a:prstGeom>
        </p:spPr>
        <p:txBody>
          <a:bodyPr wrap="square">
            <a:spAutoFit/>
          </a:bodyPr>
          <a:lstStyle/>
          <a:p>
            <a:r>
              <a:rPr lang="en-US" dirty="0">
                <a:solidFill>
                  <a:schemeClr val="tx1">
                    <a:lumMod val="95000"/>
                  </a:schemeClr>
                </a:solidFill>
                <a:latin typeface="Titillium Web"/>
              </a:rPr>
              <a:t>The fields starting with an underscore are all meta fields of the result. The </a:t>
            </a:r>
            <a:r>
              <a:rPr lang="en-US" b="1" dirty="0">
                <a:solidFill>
                  <a:schemeClr val="tx1">
                    <a:lumMod val="95000"/>
                  </a:schemeClr>
                </a:solidFill>
                <a:latin typeface="Titillium Web"/>
              </a:rPr>
              <a:t>_source</a:t>
            </a:r>
            <a:r>
              <a:rPr lang="en-US" dirty="0">
                <a:solidFill>
                  <a:schemeClr val="tx1">
                    <a:lumMod val="95000"/>
                  </a:schemeClr>
                </a:solidFill>
                <a:latin typeface="Titillium Web"/>
              </a:rPr>
              <a:t> object is the original document that was indexed.</a:t>
            </a:r>
            <a:endParaRPr lang="en-US" dirty="0">
              <a:solidFill>
                <a:schemeClr val="tx1">
                  <a:lumMod val="95000"/>
                </a:schemeClr>
              </a:solidFill>
            </a:endParaRPr>
          </a:p>
        </p:txBody>
      </p:sp>
    </p:spTree>
    <p:extLst>
      <p:ext uri="{BB962C8B-B14F-4D97-AF65-F5344CB8AC3E}">
        <p14:creationId xmlns:p14="http://schemas.microsoft.com/office/powerpoint/2010/main" val="203455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fontScale="90000"/>
          </a:bodyPr>
          <a:lstStyle/>
          <a:p>
            <a:r>
              <a:rPr lang="en-US" sz="3200" b="1" dirty="0"/>
              <a:t>Elasticsearch Query: Getting Information Out</a:t>
            </a:r>
          </a:p>
        </p:txBody>
      </p:sp>
      <p:sp>
        <p:nvSpPr>
          <p:cNvPr id="3" name="Content Placeholder 2"/>
          <p:cNvSpPr>
            <a:spLocks noGrp="1"/>
          </p:cNvSpPr>
          <p:nvPr>
            <p:ph idx="1"/>
          </p:nvPr>
        </p:nvSpPr>
        <p:spPr>
          <a:xfrm>
            <a:off x="218440" y="1143000"/>
            <a:ext cx="8153401" cy="2241457"/>
          </a:xfrm>
        </p:spPr>
        <p:txBody>
          <a:bodyPr>
            <a:normAutofit/>
          </a:bodyPr>
          <a:lstStyle/>
          <a:p>
            <a:r>
              <a:rPr lang="en-US" dirty="0"/>
              <a:t>We also use GET to do searches by calling the </a:t>
            </a:r>
            <a:r>
              <a:rPr lang="en-US" b="1" dirty="0"/>
              <a:t>_search</a:t>
            </a:r>
            <a:r>
              <a:rPr lang="en-US" dirty="0"/>
              <a:t> endpoint: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a:p>
        </p:txBody>
      </p:sp>
      <p:pic>
        <p:nvPicPr>
          <p:cNvPr id="8" name="Picture 7"/>
          <p:cNvPicPr>
            <a:picLocks noChangeAspect="1"/>
          </p:cNvPicPr>
          <p:nvPr/>
        </p:nvPicPr>
        <p:blipFill>
          <a:blip r:embed="rId2"/>
          <a:stretch>
            <a:fillRect/>
          </a:stretch>
        </p:blipFill>
        <p:spPr>
          <a:xfrm>
            <a:off x="914400" y="1662370"/>
            <a:ext cx="5410200" cy="3059511"/>
          </a:xfrm>
          <a:prstGeom prst="rect">
            <a:avLst/>
          </a:prstGeom>
        </p:spPr>
      </p:pic>
      <p:sp>
        <p:nvSpPr>
          <p:cNvPr id="9" name="Rectangle 8"/>
          <p:cNvSpPr/>
          <p:nvPr/>
        </p:nvSpPr>
        <p:spPr>
          <a:xfrm>
            <a:off x="457200" y="4836835"/>
            <a:ext cx="8176259" cy="2031325"/>
          </a:xfrm>
          <a:prstGeom prst="rect">
            <a:avLst/>
          </a:prstGeom>
        </p:spPr>
        <p:txBody>
          <a:bodyPr wrap="square">
            <a:spAutoFit/>
          </a:bodyPr>
          <a:lstStyle/>
          <a:p>
            <a:r>
              <a:rPr lang="en-US" dirty="0">
                <a:latin typeface="Titillium Web"/>
              </a:rPr>
              <a:t>The result contains a number of extra fields that describe both the search and the result. Here’s a quick rundown:</a:t>
            </a:r>
          </a:p>
          <a:p>
            <a:pPr>
              <a:buFont typeface="Arial" panose="020B0604020202020204" pitchFamily="34" charset="0"/>
              <a:buChar char="•"/>
            </a:pPr>
            <a:r>
              <a:rPr lang="en-US" b="1" dirty="0">
                <a:latin typeface="Titillium Web"/>
              </a:rPr>
              <a:t>took</a:t>
            </a:r>
            <a:r>
              <a:rPr lang="en-US" dirty="0">
                <a:latin typeface="Titillium Web"/>
              </a:rPr>
              <a:t>: The time in milliseconds the search took</a:t>
            </a:r>
          </a:p>
          <a:p>
            <a:pPr>
              <a:buFont typeface="Arial" panose="020B0604020202020204" pitchFamily="34" charset="0"/>
              <a:buChar char="•"/>
            </a:pPr>
            <a:r>
              <a:rPr lang="en-US" b="1" dirty="0" err="1">
                <a:latin typeface="Titillium Web"/>
              </a:rPr>
              <a:t>timed_out</a:t>
            </a:r>
            <a:r>
              <a:rPr lang="en-US" dirty="0">
                <a:latin typeface="Titillium Web"/>
              </a:rPr>
              <a:t>: If the search timed out</a:t>
            </a:r>
          </a:p>
          <a:p>
            <a:pPr>
              <a:buFont typeface="Arial" panose="020B0604020202020204" pitchFamily="34" charset="0"/>
              <a:buChar char="•"/>
            </a:pPr>
            <a:r>
              <a:rPr lang="en-US" b="1" dirty="0">
                <a:latin typeface="Titillium Web"/>
              </a:rPr>
              <a:t>shards</a:t>
            </a:r>
            <a:r>
              <a:rPr lang="en-US" dirty="0">
                <a:latin typeface="Titillium Web"/>
              </a:rPr>
              <a:t>: The number of Lucene shards searched, and their success and failure rates</a:t>
            </a:r>
          </a:p>
          <a:p>
            <a:pPr>
              <a:buFont typeface="Arial" panose="020B0604020202020204" pitchFamily="34" charset="0"/>
              <a:buChar char="•"/>
            </a:pPr>
            <a:r>
              <a:rPr lang="en-US" b="1" dirty="0">
                <a:latin typeface="Titillium Web"/>
              </a:rPr>
              <a:t>hits</a:t>
            </a:r>
            <a:r>
              <a:rPr lang="en-US" dirty="0">
                <a:latin typeface="Titillium Web"/>
              </a:rPr>
              <a:t>: The actual results, along with meta information for the results</a:t>
            </a:r>
            <a:endParaRPr lang="en-US" b="0" i="0" dirty="0">
              <a:effectLst/>
              <a:latin typeface="Titillium Web"/>
            </a:endParaRPr>
          </a:p>
        </p:txBody>
      </p:sp>
    </p:spTree>
    <p:extLst>
      <p:ext uri="{BB962C8B-B14F-4D97-AF65-F5344CB8AC3E}">
        <p14:creationId xmlns:p14="http://schemas.microsoft.com/office/powerpoint/2010/main" val="1282632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URI Search</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a:p>
        </p:txBody>
      </p:sp>
      <p:sp>
        <p:nvSpPr>
          <p:cNvPr id="7" name="Rectangle 6"/>
          <p:cNvSpPr/>
          <p:nvPr/>
        </p:nvSpPr>
        <p:spPr>
          <a:xfrm>
            <a:off x="248920" y="1051459"/>
            <a:ext cx="8610600" cy="5355312"/>
          </a:xfrm>
          <a:prstGeom prst="rect">
            <a:avLst/>
          </a:prstGeom>
        </p:spPr>
        <p:txBody>
          <a:bodyPr wrap="square">
            <a:spAutoFit/>
          </a:bodyPr>
          <a:lstStyle/>
          <a:p>
            <a:r>
              <a:rPr lang="en-US" dirty="0">
                <a:latin typeface="Titillium Web"/>
              </a:rPr>
              <a:t>The search we did above is known as a URI Search, and is the simplest way to query Elasticsearch. By providing only a word, all of the fields of all the documents are searched for that word. You can build more specific searches by using Lucene queries:</a:t>
            </a:r>
          </a:p>
          <a:p>
            <a:pPr>
              <a:buFont typeface="Arial" panose="020B0604020202020204" pitchFamily="34" charset="0"/>
              <a:buChar char="•"/>
            </a:pPr>
            <a:r>
              <a:rPr lang="en-US" b="1" dirty="0" err="1">
                <a:latin typeface="Titillium Web"/>
              </a:rPr>
              <a:t>username:johnb</a:t>
            </a:r>
            <a:r>
              <a:rPr lang="en-US" dirty="0">
                <a:latin typeface="Titillium Web"/>
              </a:rPr>
              <a:t> – Looks for documents where the username field is equal to “</a:t>
            </a:r>
            <a:r>
              <a:rPr lang="en-US" dirty="0" err="1">
                <a:latin typeface="Titillium Web"/>
              </a:rPr>
              <a:t>johnb</a:t>
            </a:r>
            <a:r>
              <a:rPr lang="en-US" dirty="0">
                <a:latin typeface="Titillium Web"/>
              </a:rPr>
              <a:t>”</a:t>
            </a:r>
          </a:p>
          <a:p>
            <a:pPr>
              <a:buFont typeface="Arial" panose="020B0604020202020204" pitchFamily="34" charset="0"/>
              <a:buChar char="•"/>
            </a:pPr>
            <a:r>
              <a:rPr lang="en-US" b="1" dirty="0">
                <a:latin typeface="Titillium Web"/>
              </a:rPr>
              <a:t>john*</a:t>
            </a:r>
            <a:r>
              <a:rPr lang="en-US" dirty="0">
                <a:latin typeface="Titillium Web"/>
              </a:rPr>
              <a:t> – Looks for documents that contain terms that start with john and is followed by zero or more characters such as “john,” “</a:t>
            </a:r>
            <a:r>
              <a:rPr lang="en-US" dirty="0" err="1">
                <a:latin typeface="Titillium Web"/>
              </a:rPr>
              <a:t>johnb</a:t>
            </a:r>
            <a:r>
              <a:rPr lang="en-US" dirty="0">
                <a:latin typeface="Titillium Web"/>
              </a:rPr>
              <a:t>,” and “</a:t>
            </a:r>
            <a:r>
              <a:rPr lang="en-US" dirty="0" err="1">
                <a:latin typeface="Titillium Web"/>
              </a:rPr>
              <a:t>johnson</a:t>
            </a:r>
            <a:r>
              <a:rPr lang="en-US" dirty="0">
                <a:latin typeface="Titillium Web"/>
              </a:rPr>
              <a:t>”</a:t>
            </a:r>
          </a:p>
          <a:p>
            <a:pPr>
              <a:buFont typeface="Arial" panose="020B0604020202020204" pitchFamily="34" charset="0"/>
              <a:buChar char="•"/>
            </a:pPr>
            <a:r>
              <a:rPr lang="en-US" b="1" dirty="0">
                <a:latin typeface="Titillium Web"/>
              </a:rPr>
              <a:t>john?</a:t>
            </a:r>
            <a:r>
              <a:rPr lang="en-US" dirty="0">
                <a:latin typeface="Titillium Web"/>
              </a:rPr>
              <a:t> – Looks for documents that contain terms that start with john followed by only one character. Matches “</a:t>
            </a:r>
            <a:r>
              <a:rPr lang="en-US" dirty="0" err="1">
                <a:latin typeface="Titillium Web"/>
              </a:rPr>
              <a:t>johnb</a:t>
            </a:r>
            <a:r>
              <a:rPr lang="en-US" dirty="0">
                <a:latin typeface="Titillium Web"/>
              </a:rPr>
              <a:t>” and “johns” but not “john.”</a:t>
            </a:r>
          </a:p>
          <a:p>
            <a:r>
              <a:rPr lang="en-US" dirty="0">
                <a:latin typeface="Titillium Web"/>
              </a:rPr>
              <a:t>There are many other ways to search including the use of </a:t>
            </a:r>
            <a:r>
              <a:rPr lang="en-US" dirty="0" err="1">
                <a:latin typeface="Titillium Web"/>
              </a:rPr>
              <a:t>boolean</a:t>
            </a:r>
            <a:r>
              <a:rPr lang="en-US" dirty="0">
                <a:latin typeface="Titillium Web"/>
              </a:rPr>
              <a:t> logic, the boosting of terms, the use of fuzzy and proximity searches, and the use of regular expressions.</a:t>
            </a:r>
          </a:p>
          <a:p>
            <a:r>
              <a:rPr lang="en-US" dirty="0">
                <a:latin typeface="Titillium Web"/>
              </a:rPr>
              <a:t>What is even more awesome is that URI searches are just the beginning. Elasticsearch also provides a request body search with a Query DSL for more advanced searches. There is a wide array of options available in these kinds of searches, and you can mix and match different options to get the results that you require. Some of the options include geo queries, “more like this” queries, and scripted queries.</a:t>
            </a:r>
            <a:endParaRPr lang="en-US" b="0" i="0" dirty="0">
              <a:effectLst/>
              <a:latin typeface="Titillium Web"/>
            </a:endParaRPr>
          </a:p>
        </p:txBody>
      </p:sp>
    </p:spTree>
    <p:extLst>
      <p:ext uri="{BB962C8B-B14F-4D97-AF65-F5344CB8AC3E}">
        <p14:creationId xmlns:p14="http://schemas.microsoft.com/office/powerpoint/2010/main" val="389876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More URI Search</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a:p>
        </p:txBody>
      </p:sp>
      <p:sp>
        <p:nvSpPr>
          <p:cNvPr id="7" name="Rectangle 6"/>
          <p:cNvSpPr/>
          <p:nvPr/>
        </p:nvSpPr>
        <p:spPr>
          <a:xfrm>
            <a:off x="248920" y="1051459"/>
            <a:ext cx="8610600" cy="1754326"/>
          </a:xfrm>
          <a:prstGeom prst="rect">
            <a:avLst/>
          </a:prstGeom>
        </p:spPr>
        <p:txBody>
          <a:bodyPr wrap="square">
            <a:spAutoFit/>
          </a:bodyPr>
          <a:lstStyle/>
          <a:p>
            <a:r>
              <a:rPr lang="en-US" dirty="0"/>
              <a:t>The DSL also makes a distinction between a filtering and a query context for query clauses. Clauses used as filters test documents in a </a:t>
            </a:r>
            <a:r>
              <a:rPr lang="en-US" dirty="0" err="1"/>
              <a:t>boolean</a:t>
            </a:r>
            <a:r>
              <a:rPr lang="en-US" dirty="0"/>
              <a:t> fashion: Does the document match the filter, “yes” or “no”? Filters are also generally faster than queries, but queries, can also calculates a score based on how closely a document matches the query. This is used to determine the ordering and inclusion of documents:</a:t>
            </a:r>
            <a:endParaRPr lang="en-US" b="0" i="0" dirty="0">
              <a:effectLst/>
              <a:latin typeface="Titillium Web"/>
            </a:endParaRPr>
          </a:p>
        </p:txBody>
      </p:sp>
      <p:pic>
        <p:nvPicPr>
          <p:cNvPr id="3" name="Picture 2"/>
          <p:cNvPicPr>
            <a:picLocks noChangeAspect="1"/>
          </p:cNvPicPr>
          <p:nvPr/>
        </p:nvPicPr>
        <p:blipFill>
          <a:blip r:embed="rId2"/>
          <a:stretch>
            <a:fillRect/>
          </a:stretch>
        </p:blipFill>
        <p:spPr>
          <a:xfrm>
            <a:off x="1752600" y="2667000"/>
            <a:ext cx="5863843" cy="4018687"/>
          </a:xfrm>
          <a:prstGeom prst="rect">
            <a:avLst/>
          </a:prstGeom>
        </p:spPr>
      </p:pic>
    </p:spTree>
    <p:extLst>
      <p:ext uri="{BB962C8B-B14F-4D97-AF65-F5344CB8AC3E}">
        <p14:creationId xmlns:p14="http://schemas.microsoft.com/office/powerpoint/2010/main" val="2946150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Removing Elasticsearch Data</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a:p>
        </p:txBody>
      </p:sp>
      <p:sp>
        <p:nvSpPr>
          <p:cNvPr id="7" name="Rectangle 6"/>
          <p:cNvSpPr/>
          <p:nvPr/>
        </p:nvSpPr>
        <p:spPr>
          <a:xfrm>
            <a:off x="248920" y="1051459"/>
            <a:ext cx="8610600" cy="923330"/>
          </a:xfrm>
          <a:prstGeom prst="rect">
            <a:avLst/>
          </a:prstGeom>
        </p:spPr>
        <p:txBody>
          <a:bodyPr wrap="square">
            <a:spAutoFit/>
          </a:bodyPr>
          <a:lstStyle/>
          <a:p>
            <a:r>
              <a:rPr lang="en-US" dirty="0"/>
              <a:t>Deleting items from Elasticsearch is just as easy as entering data into Elasticsearch. The HTTP method to use this time is — surprise, surprise! — DELETE:</a:t>
            </a:r>
            <a:endParaRPr lang="en-US" b="0" i="0" dirty="0">
              <a:effectLst/>
              <a:latin typeface="Titillium Web"/>
            </a:endParaRPr>
          </a:p>
        </p:txBody>
      </p:sp>
      <p:pic>
        <p:nvPicPr>
          <p:cNvPr id="6" name="Picture 5"/>
          <p:cNvPicPr>
            <a:picLocks noChangeAspect="1"/>
          </p:cNvPicPr>
          <p:nvPr/>
        </p:nvPicPr>
        <p:blipFill>
          <a:blip r:embed="rId2"/>
          <a:stretch>
            <a:fillRect/>
          </a:stretch>
        </p:blipFill>
        <p:spPr>
          <a:xfrm>
            <a:off x="1028700" y="2476500"/>
            <a:ext cx="7086600" cy="1905000"/>
          </a:xfrm>
          <a:prstGeom prst="rect">
            <a:avLst/>
          </a:prstGeom>
        </p:spPr>
      </p:pic>
    </p:spTree>
    <p:extLst>
      <p:ext uri="{BB962C8B-B14F-4D97-AF65-F5344CB8AC3E}">
        <p14:creationId xmlns:p14="http://schemas.microsoft.com/office/powerpoint/2010/main" val="1688115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a:bodyPr>
          <a:lstStyle/>
          <a:p>
            <a:r>
              <a:rPr lang="en-US" sz="3200" b="1" dirty="0" smtClean="0"/>
              <a:t>Removing Elasticsearch Data</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a:p>
        </p:txBody>
      </p:sp>
      <p:sp>
        <p:nvSpPr>
          <p:cNvPr id="7" name="Rectangle 6"/>
          <p:cNvSpPr/>
          <p:nvPr/>
        </p:nvSpPr>
        <p:spPr>
          <a:xfrm>
            <a:off x="248920" y="1051459"/>
            <a:ext cx="8610600" cy="923330"/>
          </a:xfrm>
          <a:prstGeom prst="rect">
            <a:avLst/>
          </a:prstGeom>
        </p:spPr>
        <p:txBody>
          <a:bodyPr wrap="square">
            <a:spAutoFit/>
          </a:bodyPr>
          <a:lstStyle/>
          <a:p>
            <a:r>
              <a:rPr lang="en-US" dirty="0"/>
              <a:t>Deleting items from Elasticsearch is just as easy as entering data into Elasticsearch. The HTTP method to use this time is — surprise, surprise! — DELETE:</a:t>
            </a:r>
            <a:endParaRPr lang="en-US" b="0" i="0" dirty="0">
              <a:effectLst/>
              <a:latin typeface="Titillium Web"/>
            </a:endParaRPr>
          </a:p>
        </p:txBody>
      </p:sp>
      <p:pic>
        <p:nvPicPr>
          <p:cNvPr id="6" name="Picture 5"/>
          <p:cNvPicPr>
            <a:picLocks noChangeAspect="1"/>
          </p:cNvPicPr>
          <p:nvPr/>
        </p:nvPicPr>
        <p:blipFill>
          <a:blip r:embed="rId2"/>
          <a:stretch>
            <a:fillRect/>
          </a:stretch>
        </p:blipFill>
        <p:spPr>
          <a:xfrm>
            <a:off x="796995" y="2057952"/>
            <a:ext cx="7086600" cy="1905000"/>
          </a:xfrm>
          <a:prstGeom prst="rect">
            <a:avLst/>
          </a:prstGeom>
        </p:spPr>
      </p:pic>
      <p:sp>
        <p:nvSpPr>
          <p:cNvPr id="3" name="Rectangle 2"/>
          <p:cNvSpPr/>
          <p:nvPr/>
        </p:nvSpPr>
        <p:spPr>
          <a:xfrm>
            <a:off x="203199" y="4079687"/>
            <a:ext cx="7680395" cy="646331"/>
          </a:xfrm>
          <a:prstGeom prst="rect">
            <a:avLst/>
          </a:prstGeom>
        </p:spPr>
        <p:txBody>
          <a:bodyPr wrap="square">
            <a:spAutoFit/>
          </a:bodyPr>
          <a:lstStyle/>
          <a:p>
            <a:r>
              <a:rPr lang="en-US" dirty="0">
                <a:latin typeface="Titillium Web"/>
              </a:rPr>
              <a:t>As with retrieving data, you don’t need to know the ID of the item you’re deleting. You can delete items by specifying a query:</a:t>
            </a:r>
            <a:endParaRPr lang="en-US" dirty="0"/>
          </a:p>
        </p:txBody>
      </p:sp>
      <p:pic>
        <p:nvPicPr>
          <p:cNvPr id="9" name="Picture 8"/>
          <p:cNvPicPr>
            <a:picLocks noChangeAspect="1"/>
          </p:cNvPicPr>
          <p:nvPr/>
        </p:nvPicPr>
        <p:blipFill>
          <a:blip r:embed="rId3"/>
          <a:stretch>
            <a:fillRect/>
          </a:stretch>
        </p:blipFill>
        <p:spPr>
          <a:xfrm>
            <a:off x="796995" y="4827307"/>
            <a:ext cx="7096125" cy="1895475"/>
          </a:xfrm>
          <a:prstGeom prst="rect">
            <a:avLst/>
          </a:prstGeom>
        </p:spPr>
      </p:pic>
    </p:spTree>
    <p:extLst>
      <p:ext uri="{BB962C8B-B14F-4D97-AF65-F5344CB8AC3E}">
        <p14:creationId xmlns:p14="http://schemas.microsoft.com/office/powerpoint/2010/main" val="3511823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159327"/>
            <a:ext cx="7010400" cy="808969"/>
          </a:xfrm>
        </p:spPr>
        <p:txBody>
          <a:bodyPr>
            <a:normAutofit fontScale="90000"/>
          </a:bodyPr>
          <a:lstStyle/>
          <a:p>
            <a:r>
              <a:rPr lang="en-US" sz="3200" b="1" dirty="0" err="1" smtClean="0"/>
              <a:t>Elasticsearch</a:t>
            </a:r>
            <a:r>
              <a:rPr lang="en-US" sz="3200" b="1" dirty="0" smtClean="0"/>
              <a:t> plugins:</a:t>
            </a:r>
            <a:br>
              <a:rPr lang="en-US" sz="3200" b="1" dirty="0" smtClean="0"/>
            </a:br>
            <a:r>
              <a:rPr lang="en-US" sz="3200" b="1" dirty="0" smtClean="0"/>
              <a:t>Managing with KOPF</a:t>
            </a:r>
            <a:endParaRPr lang="en-US" sz="3200" b="1"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
        <p:nvSpPr>
          <p:cNvPr id="7" name="Rectangle 6"/>
          <p:cNvSpPr/>
          <p:nvPr/>
        </p:nvSpPr>
        <p:spPr>
          <a:xfrm>
            <a:off x="248920" y="1051459"/>
            <a:ext cx="8610600" cy="4801315"/>
          </a:xfrm>
          <a:prstGeom prst="rect">
            <a:avLst/>
          </a:prstGeom>
        </p:spPr>
        <p:txBody>
          <a:bodyPr wrap="square">
            <a:spAutoFit/>
          </a:bodyPr>
          <a:lstStyle/>
          <a:p>
            <a:r>
              <a:rPr lang="en-US" dirty="0" smtClean="0"/>
              <a:t>KOPF is a plugin that allows users to get a visual look at your </a:t>
            </a:r>
            <a:r>
              <a:rPr lang="en-US" dirty="0" err="1" smtClean="0"/>
              <a:t>elasticsearch</a:t>
            </a:r>
            <a:r>
              <a:rPr lang="en-US" dirty="0" smtClean="0"/>
              <a:t> </a:t>
            </a:r>
            <a:r>
              <a:rPr lang="en-US" dirty="0" err="1" smtClean="0"/>
              <a:t>cluser</a:t>
            </a:r>
            <a:r>
              <a:rPr lang="en-US" dirty="0" smtClean="0"/>
              <a:t>. </a:t>
            </a:r>
          </a:p>
          <a:p>
            <a:r>
              <a:rPr lang="en-US" dirty="0" smtClean="0"/>
              <a:t>It is installed as follows:</a:t>
            </a:r>
            <a:br>
              <a:rPr lang="en-US" dirty="0" smtClean="0"/>
            </a:br>
            <a:endParaRPr lang="en-US" dirty="0" smtClean="0"/>
          </a:p>
          <a:p>
            <a:r>
              <a:rPr lang="en-US" dirty="0"/>
              <a:t> bin/plugin --install </a:t>
            </a:r>
            <a:r>
              <a:rPr lang="en-US" dirty="0" err="1"/>
              <a:t>lmenezes</a:t>
            </a:r>
            <a:r>
              <a:rPr lang="en-US" dirty="0"/>
              <a:t>/</a:t>
            </a:r>
            <a:r>
              <a:rPr lang="en-US" dirty="0" err="1"/>
              <a:t>elasticsearch-kopf</a:t>
            </a:r>
            <a:r>
              <a:rPr lang="en-US" dirty="0"/>
              <a:t>/</a:t>
            </a:r>
            <a:r>
              <a:rPr lang="en-US" dirty="0" smtClean="0"/>
              <a:t>1.1</a:t>
            </a:r>
          </a:p>
          <a:p>
            <a:endParaRPr lang="en-US" b="0" i="0" dirty="0">
              <a:effectLst/>
              <a:latin typeface="Titillium Web"/>
            </a:endParaRPr>
          </a:p>
          <a:p>
            <a:r>
              <a:rPr lang="en-US" dirty="0" smtClean="0">
                <a:latin typeface="Titillium Web"/>
              </a:rPr>
              <a:t>And now you </a:t>
            </a:r>
            <a:r>
              <a:rPr lang="en-US" dirty="0">
                <a:latin typeface="Titillium Web"/>
              </a:rPr>
              <a:t>can navigate to  </a:t>
            </a:r>
            <a:r>
              <a:rPr lang="en-US" dirty="0">
                <a:latin typeface="Titillium Web"/>
                <a:hlinkClick r:id="rId2"/>
              </a:rPr>
              <a:t>http://localhost:9200/_plugin/kopf</a:t>
            </a:r>
            <a:r>
              <a:rPr lang="en-US" dirty="0" smtClean="0">
                <a:latin typeface="Titillium Web"/>
                <a:hlinkClick r:id="rId2"/>
              </a:rPr>
              <a:t>/</a:t>
            </a:r>
            <a:r>
              <a:rPr lang="en-US" dirty="0" smtClean="0">
                <a:latin typeface="Titillium Web"/>
              </a:rPr>
              <a:t> and access your </a:t>
            </a:r>
            <a:r>
              <a:rPr lang="en-US" dirty="0" err="1" smtClean="0">
                <a:latin typeface="Titillium Web"/>
              </a:rPr>
              <a:t>elasticssearch</a:t>
            </a:r>
            <a:r>
              <a:rPr lang="en-US" dirty="0" smtClean="0">
                <a:latin typeface="Titillium Web"/>
              </a:rPr>
              <a:t> cluster visually.</a:t>
            </a:r>
          </a:p>
          <a:p>
            <a:endParaRPr lang="en-US" b="0" i="0" dirty="0">
              <a:effectLst/>
              <a:latin typeface="Titillium Web"/>
            </a:endParaRPr>
          </a:p>
          <a:p>
            <a:r>
              <a:rPr lang="en-US" dirty="0" smtClean="0">
                <a:latin typeface="Titillium Web"/>
              </a:rPr>
              <a:t>Take a look at the following tabs:</a:t>
            </a:r>
          </a:p>
          <a:p>
            <a:r>
              <a:rPr lang="en-US" b="0" i="0" dirty="0">
                <a:effectLst/>
                <a:latin typeface="Titillium Web"/>
              </a:rPr>
              <a:t>	</a:t>
            </a:r>
            <a:r>
              <a:rPr lang="en-US" b="1" i="0" dirty="0" smtClean="0">
                <a:solidFill>
                  <a:schemeClr val="tx2"/>
                </a:solidFill>
                <a:effectLst/>
                <a:latin typeface="Titillium Web"/>
              </a:rPr>
              <a:t>REST</a:t>
            </a:r>
            <a:r>
              <a:rPr lang="en-US" b="0" i="0" dirty="0" smtClean="0">
                <a:effectLst/>
                <a:latin typeface="Titillium Web"/>
              </a:rPr>
              <a:t>: Similar to SENSE- you can enter queries here and they will be executed</a:t>
            </a:r>
          </a:p>
          <a:p>
            <a:r>
              <a:rPr lang="en-US" dirty="0">
                <a:latin typeface="Titillium Web"/>
              </a:rPr>
              <a:t>	</a:t>
            </a:r>
            <a:r>
              <a:rPr lang="en-US" b="1" dirty="0" smtClean="0">
                <a:solidFill>
                  <a:srgbClr val="FF8600"/>
                </a:solidFill>
                <a:latin typeface="Titillium Web"/>
              </a:rPr>
              <a:t>Aliases: </a:t>
            </a:r>
            <a:r>
              <a:rPr lang="en-US" dirty="0" smtClean="0">
                <a:solidFill>
                  <a:schemeClr val="bg1"/>
                </a:solidFill>
                <a:latin typeface="Titillium Web"/>
              </a:rPr>
              <a:t> </a:t>
            </a:r>
            <a:r>
              <a:rPr lang="en-US" dirty="0" smtClean="0">
                <a:latin typeface="Titillium Web"/>
              </a:rPr>
              <a:t>Use these to manage index aliases</a:t>
            </a:r>
          </a:p>
          <a:p>
            <a:r>
              <a:rPr lang="en-US" b="0" i="0" dirty="0">
                <a:effectLst/>
                <a:latin typeface="Titillium Web"/>
              </a:rPr>
              <a:t>	</a:t>
            </a:r>
            <a:r>
              <a:rPr lang="en-US" b="1" i="0" dirty="0" smtClean="0">
                <a:solidFill>
                  <a:schemeClr val="tx2"/>
                </a:solidFill>
                <a:effectLst/>
                <a:latin typeface="Titillium Web"/>
              </a:rPr>
              <a:t>Analysis: </a:t>
            </a:r>
            <a:r>
              <a:rPr lang="en-US" dirty="0" smtClean="0">
                <a:latin typeface="Titillium Web"/>
              </a:rPr>
              <a:t>Test and show the analyzers for different values</a:t>
            </a:r>
          </a:p>
          <a:p>
            <a:r>
              <a:rPr lang="en-US" b="0" i="0" dirty="0">
                <a:solidFill>
                  <a:schemeClr val="tx2"/>
                </a:solidFill>
                <a:effectLst/>
                <a:latin typeface="Titillium Web"/>
              </a:rPr>
              <a:t>	</a:t>
            </a:r>
            <a:r>
              <a:rPr lang="en-US" b="1" dirty="0" smtClean="0">
                <a:solidFill>
                  <a:schemeClr val="tx2"/>
                </a:solidFill>
                <a:latin typeface="Titillium Web"/>
              </a:rPr>
              <a:t>Percolator:</a:t>
            </a:r>
            <a:r>
              <a:rPr lang="en-US" dirty="0" smtClean="0">
                <a:solidFill>
                  <a:schemeClr val="tx2"/>
                </a:solidFill>
                <a:latin typeface="Titillium Web"/>
              </a:rPr>
              <a:t> </a:t>
            </a:r>
            <a:r>
              <a:rPr lang="en-US" dirty="0" smtClean="0">
                <a:solidFill>
                  <a:srgbClr val="FFFFFF"/>
                </a:solidFill>
                <a:latin typeface="Titillium Web"/>
              </a:rPr>
              <a:t>You can register new percolator queries here and view 	existing queries. You can’t do actual percolation here.</a:t>
            </a:r>
          </a:p>
          <a:p>
            <a:r>
              <a:rPr lang="en-US" b="0" i="0" dirty="0">
                <a:solidFill>
                  <a:srgbClr val="FFFFFF"/>
                </a:solidFill>
                <a:effectLst/>
                <a:latin typeface="Titillium Web"/>
              </a:rPr>
              <a:t>	</a:t>
            </a:r>
            <a:r>
              <a:rPr lang="en-US" b="1" i="0" dirty="0" smtClean="0">
                <a:solidFill>
                  <a:schemeClr val="tx2"/>
                </a:solidFill>
                <a:effectLst/>
                <a:latin typeface="Titillium Web"/>
              </a:rPr>
              <a:t>Warmers: </a:t>
            </a:r>
            <a:r>
              <a:rPr lang="en-US" b="0" i="0" dirty="0" smtClean="0">
                <a:solidFill>
                  <a:srgbClr val="FFFFFF"/>
                </a:solidFill>
                <a:effectLst/>
                <a:latin typeface="Titillium Web"/>
              </a:rPr>
              <a:t>Use this tab to </a:t>
            </a:r>
            <a:r>
              <a:rPr lang="en-US" dirty="0" smtClean="0">
                <a:solidFill>
                  <a:srgbClr val="FFFFFF"/>
                </a:solidFill>
                <a:latin typeface="Titillium Web"/>
              </a:rPr>
              <a:t>register index warmer queries.</a:t>
            </a:r>
          </a:p>
          <a:p>
            <a:r>
              <a:rPr lang="en-US" b="0" i="0" dirty="0">
                <a:solidFill>
                  <a:srgbClr val="FFFFFF"/>
                </a:solidFill>
                <a:effectLst/>
                <a:latin typeface="Titillium Web"/>
              </a:rPr>
              <a:t>	</a:t>
            </a:r>
            <a:r>
              <a:rPr lang="en-US" b="1" i="0" dirty="0" smtClean="0">
                <a:solidFill>
                  <a:srgbClr val="FF8600"/>
                </a:solidFill>
                <a:effectLst/>
                <a:latin typeface="Titillium Web"/>
              </a:rPr>
              <a:t>Repository:</a:t>
            </a:r>
            <a:r>
              <a:rPr lang="en-US" i="0" dirty="0" smtClean="0">
                <a:solidFill>
                  <a:srgbClr val="FF8600"/>
                </a:solidFill>
                <a:effectLst/>
                <a:latin typeface="Titillium Web"/>
              </a:rPr>
              <a:t> </a:t>
            </a:r>
            <a:r>
              <a:rPr lang="en-US" i="0" dirty="0" smtClean="0">
                <a:solidFill>
                  <a:srgbClr val="FFFFFF"/>
                </a:solidFill>
                <a:effectLst/>
                <a:latin typeface="Titillium Web"/>
              </a:rPr>
              <a:t>Create repositories and snapshots for the snapshot and 		restore feature in </a:t>
            </a:r>
            <a:r>
              <a:rPr lang="en-US" i="0" dirty="0" err="1" smtClean="0">
                <a:solidFill>
                  <a:srgbClr val="FFFFFF"/>
                </a:solidFill>
                <a:effectLst/>
                <a:latin typeface="Titillium Web"/>
              </a:rPr>
              <a:t>Elasticsearch</a:t>
            </a:r>
            <a:endParaRPr lang="en-US" b="0" i="0" dirty="0">
              <a:solidFill>
                <a:srgbClr val="FFFFFF"/>
              </a:solidFill>
              <a:effectLst/>
              <a:latin typeface="Titillium Web"/>
            </a:endParaRPr>
          </a:p>
        </p:txBody>
      </p:sp>
    </p:spTree>
    <p:extLst>
      <p:ext uri="{BB962C8B-B14F-4D97-AF65-F5344CB8AC3E}">
        <p14:creationId xmlns:p14="http://schemas.microsoft.com/office/powerpoint/2010/main" val="3283396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fontScale="90000"/>
          </a:bodyPr>
          <a:lstStyle/>
          <a:p>
            <a:r>
              <a:rPr lang="en-US" dirty="0" smtClean="0"/>
              <a:t>Summary – Module 2: Elasticsearch</a:t>
            </a:r>
            <a:endParaRPr lang="en-US" dirty="0"/>
          </a:p>
        </p:txBody>
      </p:sp>
      <p:sp>
        <p:nvSpPr>
          <p:cNvPr id="3" name="Content Placeholder 2"/>
          <p:cNvSpPr>
            <a:spLocks noGrp="1"/>
          </p:cNvSpPr>
          <p:nvPr>
            <p:ph idx="1"/>
          </p:nvPr>
        </p:nvSpPr>
        <p:spPr>
          <a:xfrm>
            <a:off x="762000" y="1321393"/>
            <a:ext cx="7315200" cy="5308007"/>
          </a:xfrm>
        </p:spPr>
        <p:txBody>
          <a:bodyPr>
            <a:normAutofit lnSpcReduction="10000"/>
          </a:bodyPr>
          <a:lstStyle/>
          <a:p>
            <a:r>
              <a:rPr lang="en-US" dirty="0"/>
              <a:t>Elasticsearch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r>
              <a:rPr lang="en-US" dirty="0" smtClean="0"/>
              <a:t>Index</a:t>
            </a:r>
            <a:r>
              <a:rPr lang="en-US" dirty="0"/>
              <a:t>, documents, fields, and mappings make up core data components of </a:t>
            </a:r>
            <a:r>
              <a:rPr lang="en-US" dirty="0" err="1"/>
              <a:t>ElasticSearch</a:t>
            </a:r>
            <a:endParaRPr lang="en-US" dirty="0"/>
          </a:p>
          <a:p>
            <a:r>
              <a:rPr lang="en-US" dirty="0"/>
              <a:t>The roles of ES servers are either data, master, or client nodes</a:t>
            </a:r>
            <a:r>
              <a:rPr lang="en-US" dirty="0" smtClean="0"/>
              <a:t>. (Tribe also)</a:t>
            </a:r>
            <a:endParaRPr lang="en-US" dirty="0"/>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Tree>
    <p:extLst>
      <p:ext uri="{BB962C8B-B14F-4D97-AF65-F5344CB8AC3E}">
        <p14:creationId xmlns:p14="http://schemas.microsoft.com/office/powerpoint/2010/main" val="1121318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a:bodyPr>
          <a:lstStyle/>
          <a:p>
            <a:r>
              <a:rPr lang="en-US" dirty="0" smtClean="0"/>
              <a:t>Lab #2: </a:t>
            </a:r>
            <a:r>
              <a:rPr lang="en-US" dirty="0" err="1" smtClean="0"/>
              <a:t>Elasticsearch</a:t>
            </a:r>
            <a:endParaRPr lang="en-US" dirty="0"/>
          </a:p>
        </p:txBody>
      </p:sp>
      <p:sp>
        <p:nvSpPr>
          <p:cNvPr id="3" name="Content Placeholder 2"/>
          <p:cNvSpPr>
            <a:spLocks noGrp="1"/>
          </p:cNvSpPr>
          <p:nvPr>
            <p:ph idx="1"/>
          </p:nvPr>
        </p:nvSpPr>
        <p:spPr>
          <a:xfrm>
            <a:off x="762000" y="1321393"/>
            <a:ext cx="7315200" cy="5308007"/>
          </a:xfrm>
        </p:spPr>
        <p:txBody>
          <a:bodyPr>
            <a:normAutofit/>
          </a:bodyPr>
          <a:lstStyle/>
          <a:p>
            <a:r>
              <a:rPr lang="en-US" dirty="0" smtClean="0"/>
              <a:t>Create, Update, Retrieve, and delete with </a:t>
            </a:r>
            <a:r>
              <a:rPr lang="en-US" dirty="0" err="1" smtClean="0"/>
              <a:t>elasticsearch</a:t>
            </a:r>
            <a:endParaRPr lang="en-US" dirty="0" smtClean="0"/>
          </a:p>
          <a:p>
            <a:r>
              <a:rPr lang="en-US" dirty="0" smtClean="0"/>
              <a:t>Search parameters</a:t>
            </a:r>
          </a:p>
          <a:p>
            <a:r>
              <a:rPr lang="en-US" dirty="0" smtClean="0"/>
              <a:t>Pushing files in and out of </a:t>
            </a:r>
            <a:r>
              <a:rPr lang="en-US" dirty="0" err="1" smtClean="0"/>
              <a:t>elasticsearch</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spTree>
    <p:extLst>
      <p:ext uri="{BB962C8B-B14F-4D97-AF65-F5344CB8AC3E}">
        <p14:creationId xmlns:p14="http://schemas.microsoft.com/office/powerpoint/2010/main" val="94211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vert="horz" lIns="91440" tIns="45720" rIns="91440" bIns="45720" rtlCol="0" anchor="t">
            <a:normAutofit/>
          </a:bodyPr>
          <a:lstStyle/>
          <a:p>
            <a:r>
              <a:rPr lang="en-US" dirty="0"/>
              <a:t>Course:	Introduction to </a:t>
            </a:r>
            <a:r>
              <a:rPr lang="en-US" dirty="0" smtClean="0"/>
              <a:t>the ELK Stack – Log analysis solution</a:t>
            </a:r>
            <a:endParaRPr lang="en-US" dirty="0"/>
          </a:p>
          <a:p>
            <a:r>
              <a:rPr lang="en-US" dirty="0"/>
              <a:t>Length: 	2 Days</a:t>
            </a:r>
          </a:p>
          <a:p>
            <a:r>
              <a:rPr lang="en-US" dirty="0"/>
              <a:t>Format: 	Lecture/Labs/Discussion</a:t>
            </a:r>
          </a:p>
          <a:p>
            <a:r>
              <a:rPr lang="en-US" dirty="0"/>
              <a:t>Schedule:	9:30AM – 5:30PM</a:t>
            </a:r>
            <a:br>
              <a:rPr lang="en-US" dirty="0"/>
            </a:br>
            <a:r>
              <a:rPr lang="en-US" dirty="0"/>
              <a:t>		15 minute break, AM &amp; PM</a:t>
            </a:r>
            <a:br>
              <a:rPr lang="en-US" dirty="0"/>
            </a:br>
            <a:r>
              <a:rPr lang="en-US" dirty="0"/>
              <a:t>		1 hour lunch @ noon</a:t>
            </a:r>
            <a:br>
              <a:rPr lang="en-US" dirty="0"/>
            </a:br>
            <a:r>
              <a:rPr lang="en-US" dirty="0"/>
              <a:t>		Lab time at the end of each AM and PM session</a:t>
            </a:r>
          </a:p>
          <a:p>
            <a:r>
              <a:rPr lang="en-US" dirty="0"/>
              <a:t>Location:	Fire exits, Restrooms, Security, other matters</a:t>
            </a:r>
          </a:p>
          <a:p>
            <a:r>
              <a:rPr lang="en-US" dirty="0"/>
              <a:t>Attendees:	Name/Role/Experience/Goals for the Course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6</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3483208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3: </a:t>
            </a:r>
            <a:r>
              <a:rPr lang="en-US" dirty="0" err="1" smtClean="0"/>
              <a:t>Logstash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pic>
        <p:nvPicPr>
          <p:cNvPr id="4098" name="Picture 2" descr="Image result for logst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8" y="2362200"/>
            <a:ext cx="5314950" cy="2908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ogsta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14600"/>
            <a:ext cx="2295525"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Objectives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2" name="TextBox 1"/>
          <p:cNvSpPr txBox="1"/>
          <p:nvPr/>
        </p:nvSpPr>
        <p:spPr>
          <a:xfrm>
            <a:off x="533400" y="1676400"/>
            <a:ext cx="5867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Installation</a:t>
            </a:r>
          </a:p>
          <a:p>
            <a:pPr marL="285750" indent="-285750">
              <a:buFont typeface="Arial" panose="020B0604020202020204" pitchFamily="34" charset="0"/>
              <a:buChar char="•"/>
            </a:pPr>
            <a:r>
              <a:rPr lang="en-US" dirty="0" smtClean="0"/>
              <a:t>Configuration</a:t>
            </a:r>
          </a:p>
          <a:p>
            <a:pPr marL="285750" indent="-285750">
              <a:buFont typeface="Arial" panose="020B0604020202020204" pitchFamily="34" charset="0"/>
              <a:buChar char="•"/>
            </a:pPr>
            <a:r>
              <a:rPr lang="en-US" dirty="0" smtClean="0"/>
              <a:t>Plugins</a:t>
            </a:r>
          </a:p>
          <a:p>
            <a:pPr marL="285750" indent="-285750">
              <a:buFont typeface="Arial" panose="020B0604020202020204" pitchFamily="34" charset="0"/>
              <a:buChar char="•"/>
            </a:pPr>
            <a:r>
              <a:rPr lang="en-US" dirty="0" smtClean="0"/>
              <a:t>Lots of Examples</a:t>
            </a:r>
            <a:endParaRPr lang="en-US" dirty="0"/>
          </a:p>
        </p:txBody>
      </p:sp>
    </p:spTree>
    <p:extLst>
      <p:ext uri="{BB962C8B-B14F-4D97-AF65-F5344CB8AC3E}">
        <p14:creationId xmlns:p14="http://schemas.microsoft.com/office/powerpoint/2010/main" val="3232130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Installing </a:t>
            </a:r>
            <a:r>
              <a:rPr lang="en-US" dirty="0" err="1" smtClean="0"/>
              <a:t>Logstash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sp>
        <p:nvSpPr>
          <p:cNvPr id="2" name="TextBox 1"/>
          <p:cNvSpPr txBox="1"/>
          <p:nvPr/>
        </p:nvSpPr>
        <p:spPr>
          <a:xfrm>
            <a:off x="685800" y="1530175"/>
            <a:ext cx="7924800" cy="1200329"/>
          </a:xfrm>
          <a:prstGeom prst="rect">
            <a:avLst/>
          </a:prstGeom>
          <a:noFill/>
        </p:spPr>
        <p:txBody>
          <a:bodyPr wrap="square" rtlCol="0">
            <a:spAutoFit/>
          </a:bodyPr>
          <a:lstStyle/>
          <a:p>
            <a:r>
              <a:rPr lang="en-US" dirty="0"/>
              <a:t>The only requirement for installing </a:t>
            </a:r>
            <a:r>
              <a:rPr lang="en-US" dirty="0" err="1"/>
              <a:t>Logstash</a:t>
            </a:r>
            <a:r>
              <a:rPr lang="en-US" dirty="0"/>
              <a:t> is Java 7 or higher. Everything else you need, including </a:t>
            </a:r>
            <a:r>
              <a:rPr lang="en-US" dirty="0" err="1"/>
              <a:t>JRuby</a:t>
            </a:r>
            <a:r>
              <a:rPr lang="en-US" dirty="0"/>
              <a:t>, the language </a:t>
            </a:r>
            <a:r>
              <a:rPr lang="en-US" dirty="0" err="1"/>
              <a:t>Logstash</a:t>
            </a:r>
            <a:r>
              <a:rPr lang="en-US" dirty="0"/>
              <a:t> was written in, is included in the </a:t>
            </a:r>
            <a:r>
              <a:rPr lang="en-US" dirty="0" err="1"/>
              <a:t>Logstash</a:t>
            </a:r>
            <a:r>
              <a:rPr lang="en-US" dirty="0"/>
              <a:t> bundle. The easiest way to confirm if you have the correct version of Java installed is to run the following in your CLI:</a:t>
            </a:r>
          </a:p>
        </p:txBody>
      </p:sp>
      <p:pic>
        <p:nvPicPr>
          <p:cNvPr id="3" name="Picture 2"/>
          <p:cNvPicPr>
            <a:picLocks noChangeAspect="1"/>
          </p:cNvPicPr>
          <p:nvPr/>
        </p:nvPicPr>
        <p:blipFill>
          <a:blip r:embed="rId3"/>
          <a:stretch>
            <a:fillRect/>
          </a:stretch>
        </p:blipFill>
        <p:spPr>
          <a:xfrm>
            <a:off x="1090612" y="3093336"/>
            <a:ext cx="7115175" cy="3438525"/>
          </a:xfrm>
          <a:prstGeom prst="rect">
            <a:avLst/>
          </a:prstGeom>
        </p:spPr>
      </p:pic>
    </p:spTree>
    <p:extLst>
      <p:ext uri="{BB962C8B-B14F-4D97-AF65-F5344CB8AC3E}">
        <p14:creationId xmlns:p14="http://schemas.microsoft.com/office/powerpoint/2010/main" val="403356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Installing </a:t>
            </a:r>
            <a:r>
              <a:rPr lang="en-US" dirty="0" err="1" smtClean="0"/>
              <a:t>Logstash</a:t>
            </a:r>
            <a:r>
              <a:rPr lang="en-US" dirty="0" smtClean="0"/>
              <a:t> – Package Manager</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pic>
        <p:nvPicPr>
          <p:cNvPr id="7" name="Picture 6"/>
          <p:cNvPicPr>
            <a:picLocks noChangeAspect="1"/>
          </p:cNvPicPr>
          <p:nvPr/>
        </p:nvPicPr>
        <p:blipFill>
          <a:blip r:embed="rId3"/>
          <a:stretch>
            <a:fillRect/>
          </a:stretch>
        </p:blipFill>
        <p:spPr>
          <a:xfrm>
            <a:off x="914400" y="1981200"/>
            <a:ext cx="7124700" cy="3962400"/>
          </a:xfrm>
          <a:prstGeom prst="rect">
            <a:avLst/>
          </a:prstGeom>
        </p:spPr>
      </p:pic>
    </p:spTree>
    <p:extLst>
      <p:ext uri="{BB962C8B-B14F-4D97-AF65-F5344CB8AC3E}">
        <p14:creationId xmlns:p14="http://schemas.microsoft.com/office/powerpoint/2010/main" val="4234581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Inputs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
        <p:nvSpPr>
          <p:cNvPr id="2" name="TextBox 1"/>
          <p:cNvSpPr txBox="1"/>
          <p:nvPr/>
        </p:nvSpPr>
        <p:spPr>
          <a:xfrm>
            <a:off x="254176" y="1530175"/>
            <a:ext cx="8508823" cy="3693319"/>
          </a:xfrm>
          <a:prstGeom prst="rect">
            <a:avLst/>
          </a:prstGeom>
          <a:noFill/>
        </p:spPr>
        <p:txBody>
          <a:bodyPr wrap="square" rtlCol="0">
            <a:spAutoFit/>
          </a:bodyPr>
          <a:lstStyle/>
          <a:p>
            <a:r>
              <a:rPr lang="en-US" dirty="0"/>
              <a:t>One of the things that makes </a:t>
            </a:r>
            <a:r>
              <a:rPr lang="en-US" dirty="0" err="1"/>
              <a:t>Logstash</a:t>
            </a:r>
            <a:r>
              <a:rPr lang="en-US" dirty="0"/>
              <a:t> great is its ability to source logs and events from various sources. As of version 2.1, there are 48 different inputs on the </a:t>
            </a:r>
            <a:r>
              <a:rPr lang="en-US" dirty="0" err="1"/>
              <a:t>Logstash</a:t>
            </a:r>
            <a:r>
              <a:rPr lang="en-US" dirty="0"/>
              <a:t> documentation page. That’s 48 different technologies, locations, and services from where you can pull events and manipulate them. These include monitoring systems like </a:t>
            </a:r>
            <a:r>
              <a:rPr lang="en-US" dirty="0" err="1"/>
              <a:t>collectd</a:t>
            </a:r>
            <a:r>
              <a:rPr lang="en-US" dirty="0"/>
              <a:t>, databases like </a:t>
            </a:r>
            <a:r>
              <a:rPr lang="en-US" dirty="0" err="1"/>
              <a:t>Redis</a:t>
            </a:r>
            <a:r>
              <a:rPr lang="en-US" dirty="0"/>
              <a:t>, services like Twitter, and various others such as File and </a:t>
            </a:r>
            <a:r>
              <a:rPr lang="en-US" dirty="0" err="1"/>
              <a:t>RabbitMQ</a:t>
            </a:r>
            <a:r>
              <a:rPr lang="en-US" dirty="0"/>
              <a:t>. By using these inputs, you can import data from multiple sources and manipulate them however you want — and eventually send them to other systems for storage or processing.</a:t>
            </a:r>
          </a:p>
          <a:p>
            <a:r>
              <a:rPr lang="en-US" dirty="0"/>
              <a:t>Inputs are the starting point of any configuration. If you do not define an input, </a:t>
            </a:r>
            <a:r>
              <a:rPr lang="en-US" dirty="0" err="1"/>
              <a:t>Logstash</a:t>
            </a:r>
            <a:r>
              <a:rPr lang="en-US" dirty="0"/>
              <a:t> will automatically create a </a:t>
            </a:r>
            <a:r>
              <a:rPr lang="en-US" dirty="0" err="1"/>
              <a:t>stdin</a:t>
            </a:r>
            <a:r>
              <a:rPr lang="en-US" dirty="0"/>
              <a:t> input. Since you can create multiple inputs, it’s important to type and tag them so that you can properly manipulate them in filters and outputs.</a:t>
            </a:r>
          </a:p>
          <a:p>
            <a:endParaRPr lang="en-US" dirty="0"/>
          </a:p>
        </p:txBody>
      </p:sp>
      <p:pic>
        <p:nvPicPr>
          <p:cNvPr id="18436" name="Picture 4" descr="Image result for logstash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648200"/>
            <a:ext cx="4267200" cy="213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69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Filters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
        <p:nvSpPr>
          <p:cNvPr id="2" name="TextBox 1"/>
          <p:cNvSpPr txBox="1"/>
          <p:nvPr/>
        </p:nvSpPr>
        <p:spPr>
          <a:xfrm>
            <a:off x="254176" y="1530175"/>
            <a:ext cx="8508823" cy="2585323"/>
          </a:xfrm>
          <a:prstGeom prst="rect">
            <a:avLst/>
          </a:prstGeom>
          <a:noFill/>
        </p:spPr>
        <p:txBody>
          <a:bodyPr wrap="square" rtlCol="0">
            <a:spAutoFit/>
          </a:bodyPr>
          <a:lstStyle/>
          <a:p>
            <a:r>
              <a:rPr lang="en-US" dirty="0"/>
              <a:t>If </a:t>
            </a:r>
            <a:r>
              <a:rPr lang="en-US" dirty="0" err="1"/>
              <a:t>Logstash</a:t>
            </a:r>
            <a:r>
              <a:rPr lang="en-US" dirty="0"/>
              <a:t> were just a dumb pipe between a number of inputs and outputs, you could easily replace it with a service like IFTTT or </a:t>
            </a:r>
            <a:r>
              <a:rPr lang="en-US" dirty="0" err="1" smtClean="0"/>
              <a:t>Zapier</a:t>
            </a:r>
            <a:r>
              <a:rPr lang="en-US" dirty="0" smtClean="0"/>
              <a:t>.  Luckily</a:t>
            </a:r>
            <a:r>
              <a:rPr lang="en-US" dirty="0"/>
              <a:t>, it isn’t. It also comes with a number of very powerful filters with which you can manipulate, measure, and create events. It’s the power of these filters that makes </a:t>
            </a:r>
            <a:r>
              <a:rPr lang="en-US" dirty="0" err="1"/>
              <a:t>Logstash</a:t>
            </a:r>
            <a:r>
              <a:rPr lang="en-US" dirty="0"/>
              <a:t> a very versatile and valuable tool.</a:t>
            </a:r>
          </a:p>
          <a:p>
            <a:r>
              <a:rPr lang="en-US" dirty="0" err="1"/>
              <a:t>Logstash</a:t>
            </a:r>
            <a:r>
              <a:rPr lang="en-US" dirty="0"/>
              <a:t> events can come from multiple sources, so as with outputs, it’s important to do checks on whether or not an event should be processed by a particular filter.</a:t>
            </a:r>
          </a:p>
          <a:p>
            <a:endParaRPr lang="en-US" dirty="0"/>
          </a:p>
        </p:txBody>
      </p:sp>
      <p:pic>
        <p:nvPicPr>
          <p:cNvPr id="24578" name="Picture 2" descr="Image result for logstash inpu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3581400"/>
            <a:ext cx="4189712" cy="314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219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smtClean="0"/>
              <a:t>Configuring </a:t>
            </a:r>
            <a:r>
              <a:rPr lang="en-US" dirty="0" err="1" smtClean="0"/>
              <a:t>Logstash</a:t>
            </a:r>
            <a:r>
              <a:rPr lang="en-US" dirty="0" smtClean="0"/>
              <a:t> – </a:t>
            </a:r>
            <a:br>
              <a:rPr lang="en-US" dirty="0" smtClean="0"/>
            </a:br>
            <a:r>
              <a:rPr lang="en-US" dirty="0" err="1" smtClean="0"/>
              <a:t>Logstash</a:t>
            </a:r>
            <a:r>
              <a:rPr lang="en-US" dirty="0" smtClean="0"/>
              <a:t> Outputs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sp>
        <p:nvSpPr>
          <p:cNvPr id="2" name="TextBox 1"/>
          <p:cNvSpPr txBox="1"/>
          <p:nvPr/>
        </p:nvSpPr>
        <p:spPr>
          <a:xfrm>
            <a:off x="254176" y="1530175"/>
            <a:ext cx="8508823" cy="2585323"/>
          </a:xfrm>
          <a:prstGeom prst="rect">
            <a:avLst/>
          </a:prstGeom>
          <a:noFill/>
        </p:spPr>
        <p:txBody>
          <a:bodyPr wrap="square" rtlCol="0">
            <a:spAutoFit/>
          </a:bodyPr>
          <a:lstStyle/>
          <a:p>
            <a:r>
              <a:rPr lang="en-US" dirty="0"/>
              <a:t>As with the inputs, </a:t>
            </a:r>
            <a:r>
              <a:rPr lang="en-US" dirty="0" err="1"/>
              <a:t>Logstash</a:t>
            </a:r>
            <a:r>
              <a:rPr lang="en-US" dirty="0"/>
              <a:t> comes with a number of outputs that enable you to push your events to various locations, services, and technologies. You can store events using outputs such as File, CSV, and S3, convert them into messages with </a:t>
            </a:r>
            <a:r>
              <a:rPr lang="en-US" dirty="0" err="1"/>
              <a:t>RabbitMQ</a:t>
            </a:r>
            <a:r>
              <a:rPr lang="en-US" dirty="0"/>
              <a:t> and SQS, or send them to various services like HipChat, </a:t>
            </a:r>
            <a:r>
              <a:rPr lang="en-US" dirty="0" err="1"/>
              <a:t>PagerDuty</a:t>
            </a:r>
            <a:r>
              <a:rPr lang="en-US" dirty="0"/>
              <a:t>, or IRC. The number of combinations of inputs and outputs in </a:t>
            </a:r>
            <a:r>
              <a:rPr lang="en-US" dirty="0" err="1"/>
              <a:t>Logstash</a:t>
            </a:r>
            <a:r>
              <a:rPr lang="en-US" dirty="0"/>
              <a:t> makes it a really versatile event transformer.</a:t>
            </a:r>
          </a:p>
          <a:p>
            <a:r>
              <a:rPr lang="en-US" dirty="0" err="1"/>
              <a:t>Logstash</a:t>
            </a:r>
            <a:r>
              <a:rPr lang="en-US" dirty="0"/>
              <a:t> events can come from multiple sources, so as with filters, it’s important to do checks on whether or not an event should be processed by a particular output. If you define no output, </a:t>
            </a:r>
            <a:r>
              <a:rPr lang="en-US" dirty="0" err="1"/>
              <a:t>Logstash</a:t>
            </a:r>
            <a:r>
              <a:rPr lang="en-US" dirty="0"/>
              <a:t> will automatically create a </a:t>
            </a:r>
            <a:r>
              <a:rPr lang="en-US" dirty="0" err="1"/>
              <a:t>stdout</a:t>
            </a:r>
            <a:r>
              <a:rPr lang="en-US" dirty="0"/>
              <a:t> output.</a:t>
            </a:r>
          </a:p>
        </p:txBody>
      </p:sp>
      <p:pic>
        <p:nvPicPr>
          <p:cNvPr id="25602" name="Picture 2" descr="Image result for logstash outpu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4209912"/>
            <a:ext cx="6038937" cy="239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52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A Configuration Example</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
        <p:nvSpPr>
          <p:cNvPr id="2" name="TextBox 1"/>
          <p:cNvSpPr txBox="1"/>
          <p:nvPr/>
        </p:nvSpPr>
        <p:spPr>
          <a:xfrm>
            <a:off x="254176" y="1530175"/>
            <a:ext cx="8508823" cy="1200329"/>
          </a:xfrm>
          <a:prstGeom prst="rect">
            <a:avLst/>
          </a:prstGeom>
          <a:noFill/>
        </p:spPr>
        <p:txBody>
          <a:bodyPr wrap="square" rtlCol="0">
            <a:spAutoFit/>
          </a:bodyPr>
          <a:lstStyle/>
          <a:p>
            <a:r>
              <a:rPr lang="en-US" dirty="0"/>
              <a:t>Your configurations will generally have three sections: inputs, outputs and filters. You can have multiple instances of each of these instances, which means that you can group related plugins together in a </a:t>
            </a:r>
            <a:r>
              <a:rPr lang="en-US" dirty="0" err="1"/>
              <a:t>config</a:t>
            </a:r>
            <a:r>
              <a:rPr lang="en-US" dirty="0"/>
              <a:t> file instead of grouping them by type. My </a:t>
            </a:r>
            <a:r>
              <a:rPr lang="en-US" dirty="0" err="1"/>
              <a:t>Logstash</a:t>
            </a:r>
            <a:r>
              <a:rPr lang="en-US" dirty="0"/>
              <a:t> </a:t>
            </a:r>
            <a:r>
              <a:rPr lang="en-US" dirty="0" err="1"/>
              <a:t>configs</a:t>
            </a:r>
            <a:r>
              <a:rPr lang="en-US" dirty="0"/>
              <a:t> are generally structured as follows:</a:t>
            </a:r>
          </a:p>
        </p:txBody>
      </p:sp>
      <p:pic>
        <p:nvPicPr>
          <p:cNvPr id="3" name="Picture 2"/>
          <p:cNvPicPr>
            <a:picLocks noChangeAspect="1"/>
          </p:cNvPicPr>
          <p:nvPr/>
        </p:nvPicPr>
        <p:blipFill>
          <a:blip r:embed="rId3"/>
          <a:stretch>
            <a:fillRect/>
          </a:stretch>
        </p:blipFill>
        <p:spPr>
          <a:xfrm>
            <a:off x="870037" y="3430450"/>
            <a:ext cx="7277100" cy="752475"/>
          </a:xfrm>
          <a:prstGeom prst="rect">
            <a:avLst/>
          </a:prstGeom>
        </p:spPr>
      </p:pic>
    </p:spTree>
    <p:extLst>
      <p:ext uri="{BB962C8B-B14F-4D97-AF65-F5344CB8AC3E}">
        <p14:creationId xmlns:p14="http://schemas.microsoft.com/office/powerpoint/2010/main" val="407277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A Configuration Example</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sp>
        <p:nvSpPr>
          <p:cNvPr id="2" name="TextBox 1"/>
          <p:cNvSpPr txBox="1"/>
          <p:nvPr/>
        </p:nvSpPr>
        <p:spPr>
          <a:xfrm>
            <a:off x="254176" y="1530175"/>
            <a:ext cx="8508823" cy="1477328"/>
          </a:xfrm>
          <a:prstGeom prst="rect">
            <a:avLst/>
          </a:prstGeom>
          <a:noFill/>
        </p:spPr>
        <p:txBody>
          <a:bodyPr wrap="square" rtlCol="0">
            <a:spAutoFit/>
          </a:bodyPr>
          <a:lstStyle/>
          <a:p>
            <a:r>
              <a:rPr lang="en-US" dirty="0"/>
              <a:t>You’ll see that I have a configuration file for each of the functions or integrations that I’d like </a:t>
            </a:r>
            <a:r>
              <a:rPr lang="en-US" dirty="0" err="1"/>
              <a:t>Logstash</a:t>
            </a:r>
            <a:r>
              <a:rPr lang="en-US" dirty="0"/>
              <a:t> to perform. Each of those files will contain the necessary inputs, filters, and outputs to perform that function. Let’s look at the </a:t>
            </a:r>
            <a:r>
              <a:rPr lang="en-US" dirty="0" err="1"/>
              <a:t>apache_to_elasticsearch.conf</a:t>
            </a:r>
            <a:r>
              <a:rPr lang="en-US" dirty="0"/>
              <a:t> file, as it’s typical of what you’d see in a </a:t>
            </a:r>
            <a:r>
              <a:rPr lang="en-US" dirty="0" err="1"/>
              <a:t>Logstash</a:t>
            </a:r>
            <a:r>
              <a:rPr lang="en-US" dirty="0"/>
              <a:t> </a:t>
            </a:r>
            <a:r>
              <a:rPr lang="en-US" dirty="0" err="1"/>
              <a:t>config</a:t>
            </a:r>
            <a:r>
              <a:rPr lang="en-US" dirty="0"/>
              <a:t> file:</a:t>
            </a:r>
          </a:p>
        </p:txBody>
      </p:sp>
      <p:pic>
        <p:nvPicPr>
          <p:cNvPr id="7" name="Picture 6"/>
          <p:cNvPicPr>
            <a:picLocks noChangeAspect="1"/>
          </p:cNvPicPr>
          <p:nvPr/>
        </p:nvPicPr>
        <p:blipFill>
          <a:blip r:embed="rId3"/>
          <a:stretch>
            <a:fillRect/>
          </a:stretch>
        </p:blipFill>
        <p:spPr>
          <a:xfrm>
            <a:off x="1447800" y="2823767"/>
            <a:ext cx="7172325" cy="3848100"/>
          </a:xfrm>
          <a:prstGeom prst="rect">
            <a:avLst/>
          </a:prstGeom>
        </p:spPr>
      </p:pic>
    </p:spTree>
    <p:extLst>
      <p:ext uri="{BB962C8B-B14F-4D97-AF65-F5344CB8AC3E}">
        <p14:creationId xmlns:p14="http://schemas.microsoft.com/office/powerpoint/2010/main" val="2701886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err="1" smtClean="0"/>
              <a:t>Logstash</a:t>
            </a:r>
            <a:r>
              <a:rPr lang="en-US" dirty="0" smtClean="0"/>
              <a: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sp>
        <p:nvSpPr>
          <p:cNvPr id="7" name="TextBox 6"/>
          <p:cNvSpPr txBox="1"/>
          <p:nvPr/>
        </p:nvSpPr>
        <p:spPr>
          <a:xfrm>
            <a:off x="233362" y="1469922"/>
            <a:ext cx="8153399" cy="3416320"/>
          </a:xfrm>
          <a:prstGeom prst="rect">
            <a:avLst/>
          </a:prstGeom>
          <a:noFill/>
        </p:spPr>
        <p:txBody>
          <a:bodyPr wrap="square" rtlCol="0">
            <a:spAutoFit/>
          </a:bodyPr>
          <a:lstStyle/>
          <a:p>
            <a:r>
              <a:rPr lang="en-US" dirty="0"/>
              <a:t>Often used as part of the </a:t>
            </a:r>
            <a:r>
              <a:rPr lang="en-US" dirty="0">
                <a:hlinkClick r:id="rId3" tooltip="ELK Stack"/>
              </a:rPr>
              <a:t>ELK Stack</a:t>
            </a:r>
            <a:r>
              <a:rPr lang="en-US" dirty="0"/>
              <a:t>, </a:t>
            </a:r>
            <a:r>
              <a:rPr lang="en-US" dirty="0" err="1"/>
              <a:t>Logstash</a:t>
            </a:r>
            <a:r>
              <a:rPr lang="en-US" dirty="0"/>
              <a:t> </a:t>
            </a:r>
            <a:r>
              <a:rPr lang="en-US" dirty="0">
                <a:hlinkClick r:id="rId4" tooltip="version 2.1.0"/>
              </a:rPr>
              <a:t>version 2.1.0</a:t>
            </a:r>
            <a:r>
              <a:rPr lang="en-US" dirty="0"/>
              <a:t> now has shutdown improvements and the ability to install plugins offline. Here are just a few of the reasons why </a:t>
            </a:r>
            <a:r>
              <a:rPr lang="en-US" dirty="0" err="1"/>
              <a:t>Logstash</a:t>
            </a:r>
            <a:r>
              <a:rPr lang="en-US" dirty="0"/>
              <a:t> is so popular:</a:t>
            </a:r>
          </a:p>
          <a:p>
            <a:r>
              <a:rPr lang="en-US" dirty="0" err="1"/>
              <a:t>Logstash</a:t>
            </a:r>
            <a:r>
              <a:rPr lang="en-US" dirty="0"/>
              <a:t> is able to do complex parsing with a processing pipeline that consists of three stages: inputs, filters, and outputs</a:t>
            </a:r>
          </a:p>
          <a:p>
            <a:r>
              <a:rPr lang="en-US" dirty="0"/>
              <a:t>Each stage in the pipeline has a pluggable architecture that uses a configuration file that can specify what plugins should be used at each stage, in which order, and with what settings</a:t>
            </a:r>
          </a:p>
          <a:p>
            <a:r>
              <a:rPr lang="en-US" dirty="0"/>
              <a:t>Users can reference event fields in a configuration and use conditionals to process events when they meet certain, desired criteria</a:t>
            </a:r>
          </a:p>
          <a:p>
            <a:r>
              <a:rPr lang="en-US" dirty="0"/>
              <a:t>Since it is open source, you can change it, build it, and run it in your own environment</a:t>
            </a:r>
          </a:p>
        </p:txBody>
      </p:sp>
    </p:spTree>
    <p:extLst>
      <p:ext uri="{BB962C8B-B14F-4D97-AF65-F5344CB8AC3E}">
        <p14:creationId xmlns:p14="http://schemas.microsoft.com/office/powerpoint/2010/main" val="363987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a:t>Lecture and Lab</a:t>
            </a:r>
          </a:p>
        </p:txBody>
      </p:sp>
      <p:sp>
        <p:nvSpPr>
          <p:cNvPr id="3" name="Content Placeholder 2"/>
          <p:cNvSpPr>
            <a:spLocks noGrp="1"/>
          </p:cNvSpPr>
          <p:nvPr>
            <p:ph idx="1"/>
          </p:nvPr>
        </p:nvSpPr>
        <p:spPr>
          <a:xfrm>
            <a:off x="228600" y="2514600"/>
            <a:ext cx="4779285" cy="3794760"/>
          </a:xfrm>
        </p:spPr>
        <p:txBody>
          <a:bodyPr vert="horz" lIns="91440" tIns="45720" rIns="91440" bIns="45720" rtlCol="0" anchor="t">
            <a:normAutofit/>
          </a:bodyPr>
          <a:lstStyle/>
          <a:p>
            <a:r>
              <a:rPr lang="en-US" dirty="0"/>
              <a:t>Our Goals in this class are two fold:</a:t>
            </a:r>
          </a:p>
          <a:p>
            <a:pPr marL="662940" lvl="1" indent="-342900">
              <a:buFont typeface="+mj-lt"/>
              <a:buAutoNum type="arabicPeriod"/>
            </a:pPr>
            <a:r>
              <a:rPr lang="en-US" dirty="0"/>
              <a:t>Familiarize you with the general concepts and ecosystem surrounding </a:t>
            </a:r>
            <a:r>
              <a:rPr lang="en-US" dirty="0" smtClean="0"/>
              <a:t>the ELK stack</a:t>
            </a:r>
            <a:endParaRPr lang="en-US" dirty="0"/>
          </a:p>
          <a:p>
            <a:pPr marL="662940" lvl="1" indent="-342900">
              <a:buFont typeface="+mj-lt"/>
              <a:buAutoNum type="arabicPeriod"/>
            </a:pPr>
            <a:r>
              <a:rPr lang="en-US" dirty="0"/>
              <a:t>Give you </a:t>
            </a:r>
            <a:r>
              <a:rPr lang="en-US" dirty="0" smtClean="0"/>
              <a:t>hand-on experience working and configuring the ELK stack</a:t>
            </a:r>
            <a:endParaRPr lang="en-US" dirty="0"/>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sp>
        <p:nvSpPr>
          <p:cNvPr id="7" name="TextBox 6"/>
          <p:cNvSpPr txBox="1"/>
          <p:nvPr/>
        </p:nvSpPr>
        <p:spPr>
          <a:xfrm>
            <a:off x="233362" y="1469922"/>
            <a:ext cx="8153399" cy="4339650"/>
          </a:xfrm>
          <a:prstGeom prst="rect">
            <a:avLst/>
          </a:prstGeom>
          <a:noFill/>
        </p:spPr>
        <p:txBody>
          <a:bodyPr wrap="square" rtlCol="0">
            <a:spAutoFit/>
          </a:bodyPr>
          <a:lstStyle/>
          <a:p>
            <a:r>
              <a:rPr lang="en-US" b="1" dirty="0" err="1"/>
              <a:t>Logstash</a:t>
            </a:r>
            <a:r>
              <a:rPr lang="en-US" b="1" dirty="0"/>
              <a:t> Input Plugins</a:t>
            </a:r>
          </a:p>
          <a:p>
            <a:r>
              <a:rPr lang="en-US" dirty="0"/>
              <a:t>Input plugins get events into </a:t>
            </a:r>
            <a:r>
              <a:rPr lang="en-US" dirty="0" err="1"/>
              <a:t>Logstash</a:t>
            </a:r>
            <a:r>
              <a:rPr lang="en-US" dirty="0"/>
              <a:t> and share common configuration options such as:</a:t>
            </a:r>
          </a:p>
          <a:p>
            <a:r>
              <a:rPr lang="en-US" dirty="0" err="1"/>
              <a:t>ype</a:t>
            </a:r>
            <a:r>
              <a:rPr lang="en-US" dirty="0"/>
              <a:t> — filters events down the pipeline</a:t>
            </a:r>
          </a:p>
          <a:p>
            <a:r>
              <a:rPr lang="en-US" dirty="0"/>
              <a:t>tags — adds any number of arbitrary tags to your event</a:t>
            </a:r>
          </a:p>
          <a:p>
            <a:r>
              <a:rPr lang="en-US" dirty="0"/>
              <a:t>codec — the name of </a:t>
            </a:r>
            <a:r>
              <a:rPr lang="en-US" dirty="0" err="1"/>
              <a:t>Logstash</a:t>
            </a:r>
            <a:r>
              <a:rPr lang="en-US" dirty="0"/>
              <a:t> codec used to represent the </a:t>
            </a:r>
            <a:r>
              <a:rPr lang="en-US" dirty="0" smtClean="0"/>
              <a:t>data</a:t>
            </a:r>
          </a:p>
          <a:p>
            <a:endParaRPr lang="en-US" dirty="0"/>
          </a:p>
          <a:p>
            <a:r>
              <a:rPr lang="en-US" sz="2400" b="1" dirty="0" smtClean="0"/>
              <a:t>File Plugin</a:t>
            </a:r>
            <a:endParaRPr lang="en-US" sz="2400" b="1" dirty="0"/>
          </a:p>
          <a:p>
            <a:r>
              <a:rPr lang="en-US" dirty="0"/>
              <a:t>This plugin streams events from a file by tracking changes to the monitored files and pulling the new content as it’s appended, and it keeps track of the current position in each file by recording it. The input also detects and handles file rotation.</a:t>
            </a:r>
          </a:p>
          <a:p>
            <a:r>
              <a:rPr lang="en-US" dirty="0"/>
              <a:t>You can configure numerous items including plugin path, codec, read start position, and line delimiter. Usually, the more plugins you use, the more resource that </a:t>
            </a:r>
            <a:r>
              <a:rPr lang="en-US" dirty="0" err="1"/>
              <a:t>Logstash</a:t>
            </a:r>
            <a:r>
              <a:rPr lang="en-US" dirty="0"/>
              <a:t> may consume.</a:t>
            </a:r>
          </a:p>
        </p:txBody>
      </p:sp>
    </p:spTree>
    <p:extLst>
      <p:ext uri="{BB962C8B-B14F-4D97-AF65-F5344CB8AC3E}">
        <p14:creationId xmlns:p14="http://schemas.microsoft.com/office/powerpoint/2010/main" val="928539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Lumberjack</a:t>
            </a:r>
          </a:p>
          <a:p>
            <a:r>
              <a:rPr lang="en-US" dirty="0"/>
              <a:t>This plugin receives events using the </a:t>
            </a:r>
            <a:r>
              <a:rPr lang="en-US" dirty="0">
                <a:hlinkClick r:id="rId3" tooltip="Lumberjack Protocol"/>
              </a:rPr>
              <a:t>Lumberjack Protocol</a:t>
            </a:r>
            <a:r>
              <a:rPr lang="en-US" dirty="0"/>
              <a:t>, which is secure while having low latency, low resource usage, and a reliable protocol. It uses a </a:t>
            </a:r>
            <a:r>
              <a:rPr lang="en-US" dirty="0" err="1"/>
              <a:t>logstash</a:t>
            </a:r>
            <a:r>
              <a:rPr lang="en-US" dirty="0"/>
              <a:t>-forwarder client as its data source, so it is very fast and much lighter than </a:t>
            </a:r>
            <a:r>
              <a:rPr lang="en-US" dirty="0" err="1"/>
              <a:t>logstash</a:t>
            </a:r>
            <a:r>
              <a:rPr lang="en-US" dirty="0"/>
              <a:t>. All events are encrypted because the plugin input and forwarder client use a SSL certificate that needs to be defined in the plugin.</a:t>
            </a:r>
          </a:p>
          <a:p>
            <a:r>
              <a:rPr lang="en-US" dirty="0"/>
              <a:t>Here are the required configuration: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144" y="3917564"/>
            <a:ext cx="8610600" cy="1634044"/>
          </a:xfrm>
          <a:prstGeom prst="rect">
            <a:avLst/>
          </a:prstGeom>
        </p:spPr>
      </p:pic>
    </p:spTree>
    <p:extLst>
      <p:ext uri="{BB962C8B-B14F-4D97-AF65-F5344CB8AC3E}">
        <p14:creationId xmlns:p14="http://schemas.microsoft.com/office/powerpoint/2010/main" val="379811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Beats</a:t>
            </a:r>
          </a:p>
          <a:p>
            <a:r>
              <a:rPr lang="en-US" dirty="0" err="1"/>
              <a:t>Filebeat</a:t>
            </a:r>
            <a:r>
              <a:rPr lang="en-US" dirty="0"/>
              <a:t> is a lightweight, resource-friendly tool that is written in Go and collects logs from files on servers and forwards them to other machines for </a:t>
            </a:r>
            <a:r>
              <a:rPr lang="en-US" dirty="0" err="1"/>
              <a:t>processing.The</a:t>
            </a:r>
            <a:r>
              <a:rPr lang="en-US" dirty="0"/>
              <a:t> tool uses the Beats protocol to communicate with a centralized </a:t>
            </a:r>
            <a:r>
              <a:rPr lang="en-US" dirty="0" err="1"/>
              <a:t>Logstash</a:t>
            </a:r>
            <a:r>
              <a:rPr lang="en-US" dirty="0"/>
              <a:t> instance. You can also using an optional SSL certificate to send events to </a:t>
            </a:r>
            <a:r>
              <a:rPr lang="en-US" dirty="0" err="1"/>
              <a:t>Logstash</a:t>
            </a:r>
            <a:r>
              <a:rPr lang="en-US" dirty="0"/>
              <a:t> securely.</a:t>
            </a:r>
          </a:p>
          <a:p>
            <a:r>
              <a:rPr lang="en-US" dirty="0"/>
              <a:t>The required configuration: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912009"/>
            <a:ext cx="8458200" cy="901751"/>
          </a:xfrm>
          <a:prstGeom prst="rect">
            <a:avLst/>
          </a:prstGeom>
        </p:spPr>
      </p:pic>
    </p:spTree>
    <p:extLst>
      <p:ext uri="{BB962C8B-B14F-4D97-AF65-F5344CB8AC3E}">
        <p14:creationId xmlns:p14="http://schemas.microsoft.com/office/powerpoint/2010/main" val="389795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a:t>
            </a:r>
            <a:r>
              <a:rPr lang="en-US" dirty="0"/>
              <a:t>– Some Example Input Plugins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sp>
        <p:nvSpPr>
          <p:cNvPr id="7" name="TextBox 6"/>
          <p:cNvSpPr txBox="1"/>
          <p:nvPr/>
        </p:nvSpPr>
        <p:spPr>
          <a:xfrm>
            <a:off x="233362" y="1469922"/>
            <a:ext cx="8153399" cy="1477328"/>
          </a:xfrm>
          <a:prstGeom prst="rect">
            <a:avLst/>
          </a:prstGeom>
          <a:noFill/>
        </p:spPr>
        <p:txBody>
          <a:bodyPr wrap="square" rtlCol="0">
            <a:spAutoFit/>
          </a:bodyPr>
          <a:lstStyle/>
          <a:p>
            <a:r>
              <a:rPr lang="en-US" b="1" dirty="0"/>
              <a:t>TCP</a:t>
            </a:r>
          </a:p>
          <a:p>
            <a:r>
              <a:rPr lang="en-US" dirty="0"/>
              <a:t>This plugin reads events over a TCP socket. Each event is assumed to be one line of text. The optional SSL certificate is also available. In the codec, the default value is “line.”</a:t>
            </a:r>
          </a:p>
          <a:p>
            <a:r>
              <a:rPr lang="en-US" dirty="0"/>
              <a:t>The required configuration: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715728"/>
            <a:ext cx="8458200" cy="929722"/>
          </a:xfrm>
          <a:prstGeom prst="rect">
            <a:avLst/>
          </a:prstGeom>
        </p:spPr>
      </p:pic>
    </p:spTree>
    <p:extLst>
      <p:ext uri="{BB962C8B-B14F-4D97-AF65-F5344CB8AC3E}">
        <p14:creationId xmlns:p14="http://schemas.microsoft.com/office/powerpoint/2010/main" val="2070545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7" name="TextBox 6"/>
          <p:cNvSpPr txBox="1"/>
          <p:nvPr/>
        </p:nvSpPr>
        <p:spPr>
          <a:xfrm>
            <a:off x="233362" y="1469922"/>
            <a:ext cx="8153399" cy="2308324"/>
          </a:xfrm>
          <a:prstGeom prst="rect">
            <a:avLst/>
          </a:prstGeom>
          <a:noFill/>
        </p:spPr>
        <p:txBody>
          <a:bodyPr wrap="square" rtlCol="0">
            <a:spAutoFit/>
          </a:bodyPr>
          <a:lstStyle/>
          <a:p>
            <a:r>
              <a:rPr lang="en-US" b="1" dirty="0" err="1"/>
              <a:t>Grok</a:t>
            </a:r>
            <a:endParaRPr lang="en-US" b="1" dirty="0"/>
          </a:p>
          <a:p>
            <a:r>
              <a:rPr lang="en-US" dirty="0"/>
              <a:t>This plugin is the “bread and butter” of </a:t>
            </a:r>
            <a:r>
              <a:rPr lang="en-US" dirty="0" err="1"/>
              <a:t>Logstash</a:t>
            </a:r>
            <a:r>
              <a:rPr lang="en-US" dirty="0"/>
              <a:t> filters and is used ubiquitously to derive structure out of unstructured data. It helps you to define a search and extract parts of your log line into a structured fields. Roughly 120 integrated patterns </a:t>
            </a:r>
            <a:r>
              <a:rPr lang="en-US" dirty="0">
                <a:hlinkClick r:id="rId3" tooltip="are available"/>
              </a:rPr>
              <a:t>are available</a:t>
            </a:r>
            <a:r>
              <a:rPr lang="en-US" dirty="0"/>
              <a:t>.</a:t>
            </a:r>
          </a:p>
          <a:p>
            <a:r>
              <a:rPr lang="en-US" dirty="0" err="1"/>
              <a:t>Grok</a:t>
            </a:r>
            <a:r>
              <a:rPr lang="en-US" dirty="0"/>
              <a:t> works by combining text patterns into something that matches your logs. The plugin sits on top of regular expressions, so any regular expressions are valid in </a:t>
            </a:r>
            <a:r>
              <a:rPr lang="en-US" dirty="0" err="1"/>
              <a:t>grok</a:t>
            </a:r>
            <a:r>
              <a:rPr lang="en-US" dirty="0"/>
              <a:t>. You can define your own custom patterns in this manner: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853" y="4108127"/>
            <a:ext cx="6405562" cy="1806916"/>
          </a:xfrm>
          <a:prstGeom prst="rect">
            <a:avLst/>
          </a:prstGeom>
        </p:spPr>
      </p:pic>
    </p:spTree>
    <p:extLst>
      <p:ext uri="{BB962C8B-B14F-4D97-AF65-F5344CB8AC3E}">
        <p14:creationId xmlns:p14="http://schemas.microsoft.com/office/powerpoint/2010/main" val="55652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sp>
        <p:nvSpPr>
          <p:cNvPr id="7" name="TextBox 6"/>
          <p:cNvSpPr txBox="1"/>
          <p:nvPr/>
        </p:nvSpPr>
        <p:spPr>
          <a:xfrm>
            <a:off x="233362" y="1469922"/>
            <a:ext cx="8153399" cy="3139321"/>
          </a:xfrm>
          <a:prstGeom prst="rect">
            <a:avLst/>
          </a:prstGeom>
          <a:noFill/>
        </p:spPr>
        <p:txBody>
          <a:bodyPr wrap="square" rtlCol="0">
            <a:spAutoFit/>
          </a:bodyPr>
          <a:lstStyle/>
          <a:p>
            <a:r>
              <a:rPr lang="en-US" b="1" dirty="0"/>
              <a:t>GEOIP</a:t>
            </a:r>
          </a:p>
          <a:p>
            <a:r>
              <a:rPr lang="en-US" dirty="0"/>
              <a:t>This plugin looks up IP addresses, derives geographic location information from the addresses, and adds that location information to logs.</a:t>
            </a:r>
          </a:p>
          <a:p>
            <a:r>
              <a:rPr lang="en-US" dirty="0"/>
              <a:t>The configuration options:</a:t>
            </a:r>
          </a:p>
          <a:p>
            <a:r>
              <a:rPr lang="en-US" dirty="0"/>
              <a:t>Source — The field containing the IP address, this is a required setting</a:t>
            </a:r>
          </a:p>
          <a:p>
            <a:r>
              <a:rPr lang="en-US" dirty="0"/>
              <a:t>Target — By defining a target in the </a:t>
            </a:r>
            <a:r>
              <a:rPr lang="en-US" dirty="0" err="1"/>
              <a:t>geoip</a:t>
            </a:r>
            <a:r>
              <a:rPr lang="en-US" dirty="0"/>
              <a:t> configuration option, You can specify the field into which </a:t>
            </a:r>
            <a:r>
              <a:rPr lang="en-US" dirty="0" err="1"/>
              <a:t>Logstash</a:t>
            </a:r>
            <a:r>
              <a:rPr lang="en-US" dirty="0"/>
              <a:t> should store the </a:t>
            </a:r>
            <a:r>
              <a:rPr lang="en-US" dirty="0" err="1"/>
              <a:t>geoip</a:t>
            </a:r>
            <a:r>
              <a:rPr lang="en-US" dirty="0"/>
              <a:t> data</a:t>
            </a:r>
          </a:p>
          <a:p>
            <a:r>
              <a:rPr lang="en-US" dirty="0"/>
              <a:t>If you save the data to a target field other than </a:t>
            </a:r>
            <a:r>
              <a:rPr lang="en-US" dirty="0" err="1"/>
              <a:t>geoip</a:t>
            </a:r>
            <a:r>
              <a:rPr lang="en-US" dirty="0"/>
              <a:t> and want to use the geo\_point related functions in </a:t>
            </a:r>
            <a:r>
              <a:rPr lang="en-US" dirty="0" err="1"/>
              <a:t>Elasticsearch</a:t>
            </a:r>
            <a:r>
              <a:rPr lang="en-US" dirty="0"/>
              <a:t>, you need to alter the template provided with the </a:t>
            </a:r>
            <a:r>
              <a:rPr lang="en-US" dirty="0" err="1"/>
              <a:t>Elasticsearch</a:t>
            </a:r>
            <a:r>
              <a:rPr lang="en-US" dirty="0"/>
              <a:t> output and configure the output to use the new template: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21982"/>
            <a:ext cx="8157028" cy="839694"/>
          </a:xfrm>
          <a:prstGeom prst="rect">
            <a:avLst/>
          </a:prstGeom>
        </p:spPr>
      </p:pic>
    </p:spTree>
    <p:extLst>
      <p:ext uri="{BB962C8B-B14F-4D97-AF65-F5344CB8AC3E}">
        <p14:creationId xmlns:p14="http://schemas.microsoft.com/office/powerpoint/2010/main" val="1379911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233362" y="1469922"/>
            <a:ext cx="8153399" cy="2308324"/>
          </a:xfrm>
          <a:prstGeom prst="rect">
            <a:avLst/>
          </a:prstGeom>
          <a:noFill/>
        </p:spPr>
        <p:txBody>
          <a:bodyPr wrap="square" rtlCol="0">
            <a:spAutoFit/>
          </a:bodyPr>
          <a:lstStyle/>
          <a:p>
            <a:r>
              <a:rPr lang="en-US" b="1" dirty="0"/>
              <a:t>KV</a:t>
            </a:r>
          </a:p>
          <a:p>
            <a:r>
              <a:rPr lang="en-US" dirty="0"/>
              <a:t>This plugin helps to parse messages automatically and break them down into key value pairs. By default, it will try to parse the message field and look for an ‘=’ delimiter. You can configure any arbitrary strings to split your data on any event field</a:t>
            </a:r>
          </a:p>
          <a:p>
            <a:r>
              <a:rPr lang="en-US" dirty="0"/>
              <a:t>The configuration options:</a:t>
            </a:r>
          </a:p>
          <a:p>
            <a:r>
              <a:rPr lang="en-US" dirty="0"/>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1" y="3778246"/>
            <a:ext cx="7162800" cy="2163262"/>
          </a:xfrm>
          <a:prstGeom prst="rect">
            <a:avLst/>
          </a:prstGeom>
        </p:spPr>
      </p:pic>
    </p:spTree>
    <p:extLst>
      <p:ext uri="{BB962C8B-B14F-4D97-AF65-F5344CB8AC3E}">
        <p14:creationId xmlns:p14="http://schemas.microsoft.com/office/powerpoint/2010/main" val="1933757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Filter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233362" y="1469922"/>
            <a:ext cx="8153399" cy="3693319"/>
          </a:xfrm>
          <a:prstGeom prst="rect">
            <a:avLst/>
          </a:prstGeom>
          <a:noFill/>
        </p:spPr>
        <p:txBody>
          <a:bodyPr wrap="square" rtlCol="0">
            <a:spAutoFit/>
          </a:bodyPr>
          <a:lstStyle/>
          <a:p>
            <a:r>
              <a:rPr lang="en-US" b="1" dirty="0"/>
              <a:t>Date</a:t>
            </a:r>
          </a:p>
          <a:p>
            <a:r>
              <a:rPr lang="en-US" dirty="0"/>
              <a:t>The date plugin is used for parsing dates from fields and then using that date as the </a:t>
            </a:r>
            <a:r>
              <a:rPr lang="en-US" dirty="0" err="1"/>
              <a:t>logstash</a:t>
            </a:r>
            <a:r>
              <a:rPr lang="en-US" dirty="0"/>
              <a:t> @timestamp for the event. It is one of the most important filters that you can use — especially if you use </a:t>
            </a:r>
            <a:r>
              <a:rPr lang="en-US" dirty="0" err="1"/>
              <a:t>Elasticsearch</a:t>
            </a:r>
            <a:r>
              <a:rPr lang="en-US" dirty="0"/>
              <a:t> to store and </a:t>
            </a:r>
            <a:r>
              <a:rPr lang="en-US" dirty="0" err="1"/>
              <a:t>Kibana</a:t>
            </a:r>
            <a:r>
              <a:rPr lang="en-US" dirty="0"/>
              <a:t> to visualize your logs — because </a:t>
            </a:r>
            <a:r>
              <a:rPr lang="en-US" dirty="0" err="1"/>
              <a:t>Elasticsearch</a:t>
            </a:r>
            <a:r>
              <a:rPr lang="en-US" dirty="0"/>
              <a:t> will automatically detect and map that field with the listed type of timestamp.</a:t>
            </a:r>
          </a:p>
          <a:p>
            <a:r>
              <a:rPr lang="en-US" dirty="0"/>
              <a:t>This plugin ensures that your log events will carry the correct timestamp and not a timestamp based on the first time </a:t>
            </a:r>
            <a:r>
              <a:rPr lang="en-US" dirty="0" err="1"/>
              <a:t>Logstash</a:t>
            </a:r>
            <a:r>
              <a:rPr lang="en-US" dirty="0"/>
              <a:t> sees an event.</a:t>
            </a:r>
          </a:p>
          <a:p>
            <a:r>
              <a:rPr lang="en-US" dirty="0"/>
              <a:t>The configuration options:</a:t>
            </a:r>
          </a:p>
          <a:p>
            <a:r>
              <a:rPr lang="en-US" dirty="0"/>
              <a:t>Match — You can specify an array of field name, followed by a date-format pattern. That can help to support fields that have multiple time formats. The date formats allowed are defined by the Java library </a:t>
            </a:r>
            <a:r>
              <a:rPr lang="en-US" dirty="0">
                <a:hlinkClick r:id="rId3" tooltip="Joda-Time"/>
              </a:rPr>
              <a:t>Joda-Time</a:t>
            </a:r>
            <a:r>
              <a:rPr lang="en-US" dirty="0"/>
              <a:t>.</a:t>
            </a:r>
          </a:p>
          <a:p>
            <a:r>
              <a:rPr lang="en-US" dirty="0"/>
              <a:t>One example: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1" y="5163241"/>
            <a:ext cx="7620000" cy="1437736"/>
          </a:xfrm>
          <a:prstGeom prst="rect">
            <a:avLst/>
          </a:prstGeom>
        </p:spPr>
      </p:pic>
    </p:spTree>
    <p:extLst>
      <p:ext uri="{BB962C8B-B14F-4D97-AF65-F5344CB8AC3E}">
        <p14:creationId xmlns:p14="http://schemas.microsoft.com/office/powerpoint/2010/main" val="191619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233362" y="1469922"/>
            <a:ext cx="8153399" cy="1754326"/>
          </a:xfrm>
          <a:prstGeom prst="rect">
            <a:avLst/>
          </a:prstGeom>
          <a:noFill/>
        </p:spPr>
        <p:txBody>
          <a:bodyPr wrap="square" rtlCol="0">
            <a:spAutoFit/>
          </a:bodyPr>
          <a:lstStyle/>
          <a:p>
            <a:r>
              <a:rPr lang="en-US" b="1" dirty="0" err="1"/>
              <a:t>Redis</a:t>
            </a:r>
            <a:endParaRPr lang="en-US" b="1" dirty="0"/>
          </a:p>
          <a:p>
            <a:r>
              <a:rPr lang="en-US" dirty="0"/>
              <a:t>The </a:t>
            </a:r>
            <a:r>
              <a:rPr lang="en-US" dirty="0" err="1"/>
              <a:t>Redis</a:t>
            </a:r>
            <a:r>
              <a:rPr lang="en-US" dirty="0"/>
              <a:t> plugin is used to output events to </a:t>
            </a:r>
            <a:r>
              <a:rPr lang="en-US" dirty="0" err="1"/>
              <a:t>redis</a:t>
            </a:r>
            <a:r>
              <a:rPr lang="en-US" dirty="0"/>
              <a:t> using a RPUSH, </a:t>
            </a:r>
            <a:r>
              <a:rPr lang="en-US" dirty="0" err="1"/>
              <a:t>Redis</a:t>
            </a:r>
            <a:r>
              <a:rPr lang="en-US" dirty="0"/>
              <a:t> is a key-value data store that can serve as a buffer layer in your data pipeline. Usually, you will use </a:t>
            </a:r>
            <a:r>
              <a:rPr lang="en-US" dirty="0" err="1"/>
              <a:t>Redis</a:t>
            </a:r>
            <a:r>
              <a:rPr lang="en-US" dirty="0"/>
              <a:t> as a message queue for </a:t>
            </a:r>
            <a:r>
              <a:rPr lang="en-US" dirty="0" err="1"/>
              <a:t>Logstash</a:t>
            </a:r>
            <a:r>
              <a:rPr lang="en-US" dirty="0"/>
              <a:t> shipping instances that handle data ingestion and storage in the message queue.</a:t>
            </a:r>
          </a:p>
          <a:p>
            <a:r>
              <a:rPr lang="en-US" dirty="0"/>
              <a:t>The configuration options: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114800"/>
            <a:ext cx="7939950" cy="2447974"/>
          </a:xfrm>
          <a:prstGeom prst="rect">
            <a:avLst/>
          </a:prstGeom>
        </p:spPr>
      </p:pic>
    </p:spTree>
    <p:extLst>
      <p:ext uri="{BB962C8B-B14F-4D97-AF65-F5344CB8AC3E}">
        <p14:creationId xmlns:p14="http://schemas.microsoft.com/office/powerpoint/2010/main" val="1450099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Kafka</a:t>
            </a:r>
          </a:p>
          <a:p>
            <a:r>
              <a:rPr lang="en-US" dirty="0"/>
              <a:t>Kafka is a distributed publish-subscribe messaging system that is designed to be fast, scalable, and durable. </a:t>
            </a:r>
            <a:r>
              <a:rPr lang="en-US" dirty="0" smtClean="0"/>
              <a:t>Usually</a:t>
            </a:r>
            <a:r>
              <a:rPr lang="en-US" dirty="0"/>
              <a:t>, you will use Kafka as a message queue for your </a:t>
            </a:r>
            <a:r>
              <a:rPr lang="en-US" dirty="0" err="1"/>
              <a:t>Logstash</a:t>
            </a:r>
            <a:r>
              <a:rPr lang="en-US" dirty="0"/>
              <a:t> shipping instances that handles data ingestion and storage in the message queue. The Kafka plugin writes events to a Kafka topic and uses the Kafka Producer API to write messages.</a:t>
            </a:r>
          </a:p>
          <a:p>
            <a:r>
              <a:rPr lang="en-US" dirty="0"/>
              <a:t>The only required configuration is the topic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813986"/>
            <a:ext cx="8565303" cy="2343806"/>
          </a:xfrm>
          <a:prstGeom prst="rect">
            <a:avLst/>
          </a:prstGeom>
        </p:spPr>
      </p:pic>
    </p:spTree>
    <p:extLst>
      <p:ext uri="{BB962C8B-B14F-4D97-AF65-F5344CB8AC3E}">
        <p14:creationId xmlns:p14="http://schemas.microsoft.com/office/powerpoint/2010/main" val="114397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1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pPr marL="0" lvl="0" indent="0" eaLnBrk="0" fontAlgn="base" hangingPunct="0">
              <a:spcBef>
                <a:spcPct val="0"/>
              </a:spcBef>
              <a:spcAft>
                <a:spcPct val="0"/>
              </a:spcAft>
              <a:buClrTx/>
              <a:buFontTx/>
              <a:buChar char="•"/>
            </a:pPr>
            <a:r>
              <a:rPr lang="en-US" altLang="en-US" sz="2400" dirty="0">
                <a:latin typeface="Segoe UI" panose="020B0502040204020203" pitchFamily="34" charset="0"/>
                <a:cs typeface="Segoe UI" panose="020B0502040204020203" pitchFamily="34" charset="0"/>
              </a:rPr>
              <a:t>Day 1</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Overview</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a:latin typeface="Segoe UI" panose="020B0502040204020203" pitchFamily="34" charset="0"/>
                <a:cs typeface="Segoe UI" panose="020B0502040204020203" pitchFamily="34" charset="0"/>
              </a:rPr>
              <a:t>Elasticsearch</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Logstash</a:t>
            </a:r>
            <a:endParaRPr lang="en-US" altLang="en-US" sz="2400" dirty="0"/>
          </a:p>
          <a:p>
            <a:pPr marL="617220" lvl="1" indent="-342900" eaLnBrk="0" fontAlgn="base" hangingPunct="0">
              <a:spcBef>
                <a:spcPct val="0"/>
              </a:spcBef>
              <a:spcAft>
                <a:spcPct val="0"/>
              </a:spcAft>
              <a:buClrTx/>
              <a:buFont typeface="+mj-lt"/>
              <a:buAutoNum type="arabicPeriod"/>
            </a:pPr>
            <a:r>
              <a:rPr lang="en-US" altLang="en-US" sz="2400" dirty="0" err="1">
                <a:latin typeface="Segoe UI" panose="020B0502040204020203" pitchFamily="34" charset="0"/>
                <a:cs typeface="Segoe UI" panose="020B0502040204020203" pitchFamily="34" charset="0"/>
              </a:rPr>
              <a:t>Kibana</a:t>
            </a:r>
            <a:endParaRPr lang="en-US" altLang="en-US" sz="2400" dirty="0"/>
          </a:p>
        </p:txBody>
      </p:sp>
      <p:sp>
        <p:nvSpPr>
          <p:cNvPr id="5" name="Slide Number Placeholder 4"/>
          <p:cNvSpPr>
            <a:spLocks noGrp="1"/>
          </p:cNvSpPr>
          <p:nvPr>
            <p:ph type="sldNum" sz="quarter" idx="12"/>
          </p:nvPr>
        </p:nvSpPr>
        <p:spPr/>
        <p:txBody>
          <a:bodyPr/>
          <a:lstStyle/>
          <a:p>
            <a:fld id="{2413AE55-7CCA-47E3-92F9-1680A267B0D2}" type="slidenum">
              <a:rPr lang="en-US" smtClean="0"/>
              <a:t>8</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fontScale="90000"/>
          </a:bodyPr>
          <a:lstStyle/>
          <a:p>
            <a:r>
              <a:rPr lang="en-US" dirty="0" err="1" smtClean="0"/>
              <a:t>Logstash</a:t>
            </a:r>
            <a:r>
              <a:rPr lang="en-US" dirty="0" smtClean="0"/>
              <a:t> Plugins – Some Example Output Plugins</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7" name="TextBox 6"/>
          <p:cNvSpPr txBox="1"/>
          <p:nvPr/>
        </p:nvSpPr>
        <p:spPr>
          <a:xfrm>
            <a:off x="233362" y="1469922"/>
            <a:ext cx="8153399" cy="2031325"/>
          </a:xfrm>
          <a:prstGeom prst="rect">
            <a:avLst/>
          </a:prstGeom>
          <a:noFill/>
        </p:spPr>
        <p:txBody>
          <a:bodyPr wrap="square" rtlCol="0">
            <a:spAutoFit/>
          </a:bodyPr>
          <a:lstStyle/>
          <a:p>
            <a:r>
              <a:rPr lang="en-US" b="1" dirty="0"/>
              <a:t>Kafka</a:t>
            </a:r>
          </a:p>
          <a:p>
            <a:r>
              <a:rPr lang="en-US" dirty="0"/>
              <a:t>Kafka is a distributed publish-subscribe messaging system that is designed to be fast, scalable, and durable. </a:t>
            </a:r>
            <a:r>
              <a:rPr lang="en-US" dirty="0" smtClean="0"/>
              <a:t>Usually</a:t>
            </a:r>
            <a:r>
              <a:rPr lang="en-US" dirty="0"/>
              <a:t>, you will use Kafka as a message queue for your </a:t>
            </a:r>
            <a:r>
              <a:rPr lang="en-US" dirty="0" err="1"/>
              <a:t>Logstash</a:t>
            </a:r>
            <a:r>
              <a:rPr lang="en-US" dirty="0"/>
              <a:t> shipping instances that handles data ingestion and storage in the message queue. The Kafka plugin writes events to a Kafka topic and uses the Kafka Producer API to write messages.</a:t>
            </a:r>
          </a:p>
          <a:p>
            <a:r>
              <a:rPr lang="en-US" dirty="0"/>
              <a:t>The only required configuration is the topic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 y="3813986"/>
            <a:ext cx="8565303" cy="2343806"/>
          </a:xfrm>
          <a:prstGeom prst="rect">
            <a:avLst/>
          </a:prstGeom>
        </p:spPr>
      </p:pic>
    </p:spTree>
    <p:extLst>
      <p:ext uri="{BB962C8B-B14F-4D97-AF65-F5344CB8AC3E}">
        <p14:creationId xmlns:p14="http://schemas.microsoft.com/office/powerpoint/2010/main" val="488505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3362" y="236583"/>
            <a:ext cx="7315200" cy="1293592"/>
          </a:xfrm>
        </p:spPr>
        <p:txBody>
          <a:bodyPr>
            <a:normAutofit/>
          </a:bodyPr>
          <a:lstStyle/>
          <a:p>
            <a:r>
              <a:rPr lang="en-US" dirty="0" smtClean="0"/>
              <a:t>Start Stashing!</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
        <p:nvSpPr>
          <p:cNvPr id="2" name="TextBox 1"/>
          <p:cNvSpPr txBox="1"/>
          <p:nvPr/>
        </p:nvSpPr>
        <p:spPr>
          <a:xfrm>
            <a:off x="609600" y="1530175"/>
            <a:ext cx="6858000" cy="1754326"/>
          </a:xfrm>
          <a:prstGeom prst="rect">
            <a:avLst/>
          </a:prstGeom>
          <a:noFill/>
        </p:spPr>
        <p:txBody>
          <a:bodyPr wrap="square" rtlCol="0">
            <a:spAutoFit/>
          </a:bodyPr>
          <a:lstStyle/>
          <a:p>
            <a:r>
              <a:rPr lang="en-US" dirty="0"/>
              <a:t>The only thing left to do now is to get your hands dirty. This chapter guided you through installing </a:t>
            </a:r>
            <a:r>
              <a:rPr lang="en-US" dirty="0" err="1"/>
              <a:t>Logstash</a:t>
            </a:r>
            <a:r>
              <a:rPr lang="en-US" dirty="0"/>
              <a:t>, configuring it, and making sure that you have access to all the functionality that you need through the plugin ecosystem. Since </a:t>
            </a:r>
            <a:r>
              <a:rPr lang="en-US" dirty="0" err="1"/>
              <a:t>Logstash</a:t>
            </a:r>
            <a:r>
              <a:rPr lang="en-US" dirty="0"/>
              <a:t> is the first element of the ELK stack, you should now have a solid grounding in how to use it for log and time-series data analysis.</a:t>
            </a:r>
          </a:p>
        </p:txBody>
      </p:sp>
    </p:spTree>
    <p:extLst>
      <p:ext uri="{BB962C8B-B14F-4D97-AF65-F5344CB8AC3E}">
        <p14:creationId xmlns:p14="http://schemas.microsoft.com/office/powerpoint/2010/main" val="1921182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normAutofit fontScale="90000"/>
          </a:bodyPr>
          <a:lstStyle/>
          <a:p>
            <a:r>
              <a:rPr lang="en-US" dirty="0" smtClean="0"/>
              <a:t>Summary – Module 3: </a:t>
            </a:r>
            <a:r>
              <a:rPr lang="en-US" dirty="0" err="1" smtClean="0"/>
              <a:t>Logstash</a:t>
            </a:r>
            <a:endParaRPr lang="en-US" dirty="0"/>
          </a:p>
        </p:txBody>
      </p:sp>
      <p:sp>
        <p:nvSpPr>
          <p:cNvPr id="3" name="Content Placeholder 2"/>
          <p:cNvSpPr>
            <a:spLocks noGrp="1"/>
          </p:cNvSpPr>
          <p:nvPr>
            <p:ph idx="1"/>
          </p:nvPr>
        </p:nvSpPr>
        <p:spPr>
          <a:xfrm>
            <a:off x="762000" y="1321393"/>
            <a:ext cx="7315200" cy="5308007"/>
          </a:xfrm>
        </p:spPr>
        <p:txBody>
          <a:bodyPr>
            <a:normAutofit/>
          </a:bodyPr>
          <a:lstStyle/>
          <a:p>
            <a:pPr marL="285750" indent="-285750">
              <a:buFont typeface="Arial" panose="020B0604020202020204" pitchFamily="34" charset="0"/>
              <a:buChar char="•"/>
            </a:pPr>
            <a:r>
              <a:rPr lang="en-US" dirty="0"/>
              <a:t>Installation</a:t>
            </a:r>
          </a:p>
          <a:p>
            <a:pPr marL="285750" indent="-285750">
              <a:buFont typeface="Arial" panose="020B0604020202020204" pitchFamily="34" charset="0"/>
              <a:buChar char="•"/>
            </a:pPr>
            <a:r>
              <a:rPr lang="en-US" dirty="0"/>
              <a:t>Configuration</a:t>
            </a:r>
          </a:p>
          <a:p>
            <a:pPr marL="285750" indent="-285750">
              <a:buFont typeface="Arial" panose="020B0604020202020204" pitchFamily="34" charset="0"/>
              <a:buChar char="•"/>
            </a:pPr>
            <a:r>
              <a:rPr lang="en-US" dirty="0"/>
              <a:t>Plugins</a:t>
            </a:r>
          </a:p>
          <a:p>
            <a:pPr marL="285750" indent="-285750">
              <a:buFont typeface="Arial" panose="020B0604020202020204" pitchFamily="34" charset="0"/>
              <a:buChar char="•"/>
            </a:pPr>
            <a:r>
              <a:rPr lang="en-US" dirty="0"/>
              <a:t>Lots of Examples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spTree>
    <p:extLst>
      <p:ext uri="{BB962C8B-B14F-4D97-AF65-F5344CB8AC3E}">
        <p14:creationId xmlns:p14="http://schemas.microsoft.com/office/powerpoint/2010/main" val="14798853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4</a:t>
            </a:r>
            <a:r>
              <a:rPr lang="en-US" dirty="0" smtClean="0"/>
              <a:t>: </a:t>
            </a:r>
            <a:r>
              <a:rPr lang="en-US" dirty="0" err="1" smtClean="0"/>
              <a:t>Kibana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pic>
        <p:nvPicPr>
          <p:cNvPr id="15364" name="Picture 4" descr="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858000"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0680" y="106741"/>
            <a:ext cx="7315200" cy="1154097"/>
          </a:xfrm>
        </p:spPr>
        <p:txBody>
          <a:bodyPr/>
          <a:lstStyle/>
          <a:p>
            <a:r>
              <a:rPr lang="en-US" dirty="0"/>
              <a:t>Objectives</a:t>
            </a:r>
          </a:p>
        </p:txBody>
      </p:sp>
      <p:sp>
        <p:nvSpPr>
          <p:cNvPr id="7" name="Content Placeholder 6"/>
          <p:cNvSpPr>
            <a:spLocks noGrp="1"/>
          </p:cNvSpPr>
          <p:nvPr>
            <p:ph idx="1"/>
          </p:nvPr>
        </p:nvSpPr>
        <p:spPr>
          <a:xfrm>
            <a:off x="-36345" y="1026889"/>
            <a:ext cx="7315200" cy="3998081"/>
          </a:xfrm>
        </p:spPr>
        <p:txBody>
          <a:bodyPr>
            <a:normAutofit/>
          </a:bodyPr>
          <a:lstStyle/>
          <a:p>
            <a:endParaRPr lang="en-US" dirty="0"/>
          </a:p>
          <a:p>
            <a:pPr lvl="2" fontAlgn="base"/>
            <a:r>
              <a:rPr lang="en-US" dirty="0" smtClean="0"/>
              <a:t>Installation</a:t>
            </a:r>
          </a:p>
          <a:p>
            <a:pPr lvl="2" fontAlgn="base"/>
            <a:r>
              <a:rPr lang="en-US" dirty="0" smtClean="0"/>
              <a:t>Configuration</a:t>
            </a:r>
          </a:p>
          <a:p>
            <a:pPr lvl="2" fontAlgn="base"/>
            <a:r>
              <a:rPr lang="en-US" dirty="0" smtClean="0"/>
              <a:t>Running </a:t>
            </a:r>
            <a:r>
              <a:rPr lang="en-US" dirty="0" err="1" smtClean="0"/>
              <a:t>Kibana</a:t>
            </a:r>
            <a:endParaRPr lang="en-US" dirty="0" smtClean="0"/>
          </a:p>
          <a:p>
            <a:pPr lvl="2" fontAlgn="base"/>
            <a:r>
              <a:rPr lang="en-US" dirty="0" smtClean="0"/>
              <a:t>Dashboard</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pic>
        <p:nvPicPr>
          <p:cNvPr id="8" name="Picture 2" descr="Image result for logst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577" y="2362200"/>
            <a:ext cx="7071433" cy="433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02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Installation</a:t>
            </a:r>
            <a:endParaRPr lang="en-US" dirty="0"/>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pic>
        <p:nvPicPr>
          <p:cNvPr id="3" name="Picture 2"/>
          <p:cNvPicPr>
            <a:picLocks noChangeAspect="1"/>
          </p:cNvPicPr>
          <p:nvPr/>
        </p:nvPicPr>
        <p:blipFill>
          <a:blip r:embed="rId2"/>
          <a:stretch>
            <a:fillRect/>
          </a:stretch>
        </p:blipFill>
        <p:spPr>
          <a:xfrm>
            <a:off x="2066925" y="4143252"/>
            <a:ext cx="5476875" cy="485775"/>
          </a:xfrm>
          <a:prstGeom prst="rect">
            <a:avLst/>
          </a:prstGeom>
        </p:spPr>
      </p:pic>
    </p:spTree>
    <p:extLst>
      <p:ext uri="{BB962C8B-B14F-4D97-AF65-F5344CB8AC3E}">
        <p14:creationId xmlns:p14="http://schemas.microsoft.com/office/powerpoint/2010/main" val="1576629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Configuration</a:t>
            </a:r>
            <a:endParaRPr lang="en-US" dirty="0"/>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pic>
        <p:nvPicPr>
          <p:cNvPr id="3" name="Picture 2"/>
          <p:cNvPicPr>
            <a:picLocks noChangeAspect="1"/>
          </p:cNvPicPr>
          <p:nvPr/>
        </p:nvPicPr>
        <p:blipFill>
          <a:blip r:embed="rId2"/>
          <a:stretch>
            <a:fillRect/>
          </a:stretch>
        </p:blipFill>
        <p:spPr>
          <a:xfrm>
            <a:off x="990600" y="4286237"/>
            <a:ext cx="5476875" cy="485775"/>
          </a:xfrm>
          <a:prstGeom prst="rect">
            <a:avLst/>
          </a:prstGeom>
        </p:spPr>
      </p:pic>
    </p:spTree>
    <p:extLst>
      <p:ext uri="{BB962C8B-B14F-4D97-AF65-F5344CB8AC3E}">
        <p14:creationId xmlns:p14="http://schemas.microsoft.com/office/powerpoint/2010/main" val="1849075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err="1" smtClean="0"/>
              <a:t>Kibana</a:t>
            </a:r>
            <a:r>
              <a:rPr lang="en-US" dirty="0" smtClean="0"/>
              <a:t> Dashboard</a:t>
            </a:r>
            <a:endParaRPr lang="en-US" dirty="0"/>
          </a:p>
        </p:txBody>
      </p:sp>
      <p:pic>
        <p:nvPicPr>
          <p:cNvPr id="2" name="Content Placeholder 1"/>
          <p:cNvPicPr>
            <a:picLocks noGrp="1" noChangeAspect="1"/>
          </p:cNvPicPr>
          <p:nvPr>
            <p:ph idx="1"/>
          </p:nvPr>
        </p:nvPicPr>
        <p:blipFill>
          <a:blip r:embed="rId2"/>
          <a:stretch>
            <a:fillRect/>
          </a:stretch>
        </p:blipFill>
        <p:spPr>
          <a:xfrm>
            <a:off x="773489" y="2609670"/>
            <a:ext cx="7673221" cy="4148893"/>
          </a:xfrm>
          <a:prstGeom prst="rect">
            <a:avLst/>
          </a:prstGeom>
        </p:spPr>
      </p:pic>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sp>
        <p:nvSpPr>
          <p:cNvPr id="3" name="Rectangle 2"/>
          <p:cNvSpPr/>
          <p:nvPr/>
        </p:nvSpPr>
        <p:spPr>
          <a:xfrm>
            <a:off x="304800" y="1343031"/>
            <a:ext cx="8610600" cy="1200329"/>
          </a:xfrm>
          <a:prstGeom prst="rect">
            <a:avLst/>
          </a:prstGeom>
        </p:spPr>
        <p:txBody>
          <a:bodyPr wrap="square">
            <a:spAutoFit/>
          </a:bodyPr>
          <a:lstStyle/>
          <a:p>
            <a:r>
              <a:rPr lang="en-US" dirty="0">
                <a:latin typeface="Open Sans"/>
              </a:rPr>
              <a:t>A </a:t>
            </a:r>
            <a:r>
              <a:rPr lang="en-US" dirty="0" err="1">
                <a:latin typeface="Open Sans"/>
              </a:rPr>
              <a:t>Kibana</a:t>
            </a:r>
            <a:r>
              <a:rPr lang="en-US" dirty="0">
                <a:latin typeface="Open Sans"/>
              </a:rPr>
              <a:t> </a:t>
            </a:r>
            <a:r>
              <a:rPr lang="en-US" i="1" dirty="0">
                <a:latin typeface="Open Sans"/>
              </a:rPr>
              <a:t>dashboard</a:t>
            </a:r>
            <a:r>
              <a:rPr lang="en-US" dirty="0">
                <a:latin typeface="Open Sans"/>
              </a:rPr>
              <a:t> displays a set of saved visualizations in groups that you can arrange freely. You can save a dashboard to share or reload at a later time</a:t>
            </a:r>
            <a:r>
              <a:rPr lang="en-US" dirty="0" smtClean="0">
                <a:latin typeface="Open Sans"/>
              </a:rPr>
              <a:t>.</a:t>
            </a:r>
          </a:p>
          <a:p>
            <a:endParaRPr lang="en-US" dirty="0">
              <a:latin typeface="Open Sans"/>
            </a:endParaRPr>
          </a:p>
          <a:p>
            <a:r>
              <a:rPr lang="en-US" dirty="0"/>
              <a:t>You need at least one saved </a:t>
            </a:r>
            <a:r>
              <a:rPr lang="en-US" dirty="0">
                <a:hlinkClick r:id="rId3" tooltip="Visualize"/>
              </a:rPr>
              <a:t>visualization</a:t>
            </a:r>
            <a:r>
              <a:rPr lang="en-US" dirty="0"/>
              <a:t> to use a dashboard.</a:t>
            </a:r>
          </a:p>
        </p:txBody>
      </p:sp>
    </p:spTree>
    <p:extLst>
      <p:ext uri="{BB962C8B-B14F-4D97-AF65-F5344CB8AC3E}">
        <p14:creationId xmlns:p14="http://schemas.microsoft.com/office/powerpoint/2010/main" val="201637335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Loading Data in </a:t>
            </a:r>
            <a:r>
              <a:rPr lang="en-US" dirty="0" err="1" smtClean="0"/>
              <a:t>Kibana</a:t>
            </a:r>
            <a:endParaRPr lang="en-US" dirty="0"/>
          </a:p>
        </p:txBody>
      </p:sp>
      <p:sp>
        <p:nvSpPr>
          <p:cNvPr id="7" name="Content Placeholder 6"/>
          <p:cNvSpPr>
            <a:spLocks noGrp="1"/>
          </p:cNvSpPr>
          <p:nvPr>
            <p:ph idx="1"/>
          </p:nvPr>
        </p:nvSpPr>
        <p:spPr>
          <a:xfrm>
            <a:off x="152400" y="1126703"/>
            <a:ext cx="8686800" cy="2914204"/>
          </a:xfrm>
        </p:spPr>
        <p:txBody>
          <a:bodyPr>
            <a:normAutofit/>
          </a:bodyPr>
          <a:lstStyle/>
          <a:p>
            <a:r>
              <a:rPr lang="en-US" dirty="0"/>
              <a:t>For the purpose of this tutorial, we will use a sample 24-hour period of Apache data (which </a:t>
            </a:r>
            <a:r>
              <a:rPr lang="en-US" dirty="0">
                <a:hlinkClick r:id="rId2" tooltip="can be downloaded here"/>
              </a:rPr>
              <a:t>can be downloaded here</a:t>
            </a:r>
            <a:r>
              <a:rPr lang="en-US" dirty="0"/>
              <a:t>) that is being renewed every day. (This means that if you import the data into your ELK Stack, it will present data for today. Then, you can download additional data at that same URL the following day.)</a:t>
            </a:r>
          </a:p>
          <a:p>
            <a:r>
              <a:rPr lang="en-US" smtClean="0"/>
              <a:t>To </a:t>
            </a:r>
            <a:r>
              <a:rPr lang="en-US" dirty="0"/>
              <a:t>upload your data, take these steps</a:t>
            </a:r>
            <a:r>
              <a:rPr lang="en-US" dirty="0" smtClean="0"/>
              <a:t>: (next slide)</a:t>
            </a:r>
            <a:endParaRPr lang="en-US" dirty="0"/>
          </a:p>
          <a:p>
            <a:pPr marL="502920" lvl="2" indent="0" fontAlgn="base">
              <a:buNone/>
            </a:pP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spTree>
    <p:extLst>
      <p:ext uri="{BB962C8B-B14F-4D97-AF65-F5344CB8AC3E}">
        <p14:creationId xmlns:p14="http://schemas.microsoft.com/office/powerpoint/2010/main" val="353116246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Loading Data in </a:t>
            </a:r>
            <a:r>
              <a:rPr lang="en-US" dirty="0" err="1" smtClean="0"/>
              <a:t>Kibana</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pic>
        <p:nvPicPr>
          <p:cNvPr id="10" name="Picture 9"/>
          <p:cNvPicPr>
            <a:picLocks noChangeAspect="1"/>
          </p:cNvPicPr>
          <p:nvPr/>
        </p:nvPicPr>
        <p:blipFill>
          <a:blip r:embed="rId2"/>
          <a:stretch>
            <a:fillRect/>
          </a:stretch>
        </p:blipFill>
        <p:spPr>
          <a:xfrm>
            <a:off x="676275" y="1167343"/>
            <a:ext cx="7791450" cy="5672015"/>
          </a:xfrm>
          <a:prstGeom prst="rect">
            <a:avLst/>
          </a:prstGeom>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10676536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am I?</a:t>
            </a:r>
            <a:endParaRPr lang="en-US" dirty="0">
              <a:solidFill>
                <a:schemeClr val="tx1"/>
              </a:solidFill>
            </a:endParaRP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smtClean="0"/>
              <a:t>&lt;instructor name&gt;</a:t>
            </a:r>
            <a:endParaRPr lang="en-US" dirty="0"/>
          </a:p>
          <a:p>
            <a:pPr lvl="1" fontAlgn="base">
              <a:buFont typeface="Wingdings" panose="05000000000000000000" pitchFamily="2" charset="2"/>
              <a:buChar char="Ø"/>
            </a:pPr>
            <a:r>
              <a:rPr lang="en-US" dirty="0" smtClean="0"/>
              <a:t>&lt;instructor email&gt;</a:t>
            </a:r>
            <a:endParaRPr lang="en-US" dirty="0"/>
          </a:p>
          <a:p>
            <a:pPr lvl="1" fontAlgn="base">
              <a:buFont typeface="Wingdings" panose="05000000000000000000" pitchFamily="2" charset="2"/>
              <a:buChar char="Ø"/>
            </a:pPr>
            <a:r>
              <a:rPr lang="en-US" dirty="0" smtClean="0">
                <a:latin typeface="Arial" charset="0"/>
              </a:rPr>
              <a:t>&lt;instructor profile/</a:t>
            </a:r>
            <a:r>
              <a:rPr lang="en-US" dirty="0" err="1" smtClean="0">
                <a:latin typeface="Arial" charset="0"/>
              </a:rPr>
              <a:t>linkedin</a:t>
            </a:r>
            <a:r>
              <a:rPr lang="en-US" dirty="0" smtClean="0">
                <a:latin typeface="Arial" charset="0"/>
              </a:rPr>
              <a:t>/</a:t>
            </a:r>
            <a:r>
              <a:rPr lang="en-US" dirty="0" err="1" smtClean="0">
                <a:latin typeface="Arial" charset="0"/>
              </a:rPr>
              <a:t>etc</a:t>
            </a:r>
            <a:r>
              <a:rPr lang="en-US" dirty="0">
                <a:latin typeface="Arial" charset="0"/>
              </a:rPr>
              <a:t>&gt;</a:t>
            </a:r>
          </a:p>
          <a:p>
            <a:pPr lvl="1" fontAlgn="base">
              <a:buFont typeface="Wingdings" panose="05000000000000000000" pitchFamily="2" charset="2"/>
              <a:buChar char="Ø"/>
            </a:pPr>
            <a:r>
              <a:rPr lang="en-US" dirty="0" smtClean="0">
                <a:latin typeface="Arial" charset="0"/>
              </a:rPr>
              <a:t>&lt;instructor experience?</a:t>
            </a:r>
            <a:endParaRPr lang="en-US" dirty="0">
              <a:latin typeface="Arial" charset="0"/>
            </a:endParaRPr>
          </a:p>
          <a:p>
            <a:pPr lvl="1" fontAlgn="base">
              <a:buFont typeface="Wingdings" panose="05000000000000000000" pitchFamily="2" charset="2"/>
              <a:buChar char="Ø"/>
            </a:pPr>
            <a:r>
              <a:rPr lang="en-US" dirty="0" smtClean="0">
                <a:latin typeface="Arial" charset="0"/>
              </a:rPr>
              <a:t>&lt;any other relevant instructor link&gt;</a:t>
            </a:r>
            <a:endParaRPr lang="en-US" dirty="0">
              <a:latin typeface="Arial" charset="0"/>
            </a:endParaRPr>
          </a:p>
          <a:p>
            <a:pPr lvl="1" fontAlgn="base">
              <a:buFont typeface="Wingdings" panose="05000000000000000000" pitchFamily="2" charset="2"/>
              <a:buChar char="Ø"/>
            </a:pPr>
            <a:endParaRPr lang="en-US" dirty="0">
              <a:latin typeface="Arial" charset="0"/>
            </a:endParaRPr>
          </a:p>
        </p:txBody>
      </p:sp>
      <p:sp>
        <p:nvSpPr>
          <p:cNvPr id="5" name="Slide Number Placeholder 4"/>
          <p:cNvSpPr>
            <a:spLocks noGrp="1"/>
          </p:cNvSpPr>
          <p:nvPr>
            <p:ph type="sldNum" sz="quarter" idx="12"/>
          </p:nvPr>
        </p:nvSpPr>
        <p:spPr/>
        <p:txBody>
          <a:bodyPr/>
          <a:lstStyle/>
          <a:p>
            <a:fld id="{2413AE55-7CCA-47E3-92F9-1680A267B0D2}" type="slidenum">
              <a:rPr lang="en-US" smtClean="0"/>
              <a:t>9</a:t>
            </a:fld>
            <a:endParaRPr lang="en-US"/>
          </a:p>
        </p:txBody>
      </p:sp>
    </p:spTree>
    <p:extLst>
      <p:ext uri="{BB962C8B-B14F-4D97-AF65-F5344CB8AC3E}">
        <p14:creationId xmlns:p14="http://schemas.microsoft.com/office/powerpoint/2010/main" val="3004107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
        <p:nvSpPr>
          <p:cNvPr id="2" name="Content Placeholder 1"/>
          <p:cNvSpPr>
            <a:spLocks noGrp="1"/>
          </p:cNvSpPr>
          <p:nvPr>
            <p:ph idx="1"/>
          </p:nvPr>
        </p:nvSpPr>
        <p:spPr>
          <a:xfrm>
            <a:off x="609600" y="1447800"/>
            <a:ext cx="8077200" cy="5257800"/>
          </a:xfrm>
        </p:spPr>
        <p:txBody>
          <a:bodyPr>
            <a:normAutofit fontScale="70000" lnSpcReduction="20000"/>
          </a:bodyPr>
          <a:lstStyle/>
          <a:p>
            <a:r>
              <a:rPr lang="en-US" b="1" dirty="0"/>
              <a:t>Free-Text Search</a:t>
            </a:r>
          </a:p>
          <a:p>
            <a:r>
              <a:rPr lang="en-US" dirty="0"/>
              <a:t>Free text search works within all fields — including the </a:t>
            </a:r>
            <a:r>
              <a:rPr lang="en-US" b="1" dirty="0"/>
              <a:t>_source</a:t>
            </a:r>
            <a:r>
              <a:rPr lang="en-US" dirty="0"/>
              <a:t> field, which includes all the other fields. If no specific field is indicated in the search, the search will be done on all of the fields that are being analyzed.</a:t>
            </a:r>
          </a:p>
          <a:p>
            <a:r>
              <a:rPr lang="en-US" dirty="0"/>
              <a:t>Try to run the following searches in the Discovery search field and see what you get (and set the time parameter on the top right of the dashboard to the prior twelve hours to capture more data):</a:t>
            </a:r>
          </a:p>
          <a:p>
            <a:r>
              <a:rPr lang="en-US" dirty="0"/>
              <a:t>category</a:t>
            </a:r>
          </a:p>
          <a:p>
            <a:r>
              <a:rPr lang="en-US" dirty="0"/>
              <a:t>Category</a:t>
            </a:r>
          </a:p>
          <a:p>
            <a:r>
              <a:rPr lang="en-US" dirty="0" err="1"/>
              <a:t>categ</a:t>
            </a:r>
            <a:endParaRPr lang="en-US" dirty="0"/>
          </a:p>
          <a:p>
            <a:r>
              <a:rPr lang="en-US" dirty="0"/>
              <a:t>cat*</a:t>
            </a:r>
          </a:p>
          <a:p>
            <a:r>
              <a:rPr lang="en-US" dirty="0" err="1"/>
              <a:t>categ?ry</a:t>
            </a:r>
            <a:endParaRPr lang="en-US" dirty="0"/>
          </a:p>
          <a:p>
            <a:r>
              <a:rPr lang="en-US" dirty="0"/>
              <a:t>“category”</a:t>
            </a:r>
          </a:p>
          <a:p>
            <a:r>
              <a:rPr lang="en-US" dirty="0"/>
              <a:t>category\/health</a:t>
            </a:r>
          </a:p>
          <a:p>
            <a:r>
              <a:rPr lang="en-US" dirty="0"/>
              <a:t>“category/health”</a:t>
            </a:r>
          </a:p>
          <a:p>
            <a:r>
              <a:rPr lang="en-US" dirty="0"/>
              <a:t>Chrome</a:t>
            </a:r>
          </a:p>
          <a:p>
            <a:r>
              <a:rPr lang="en-US" dirty="0" err="1"/>
              <a:t>chorm</a:t>
            </a:r>
            <a:r>
              <a:rPr lang="en-US" dirty="0"/>
              <a:t>*</a:t>
            </a:r>
          </a:p>
          <a:p>
            <a:r>
              <a:rPr lang="en-US" dirty="0"/>
              <a:t>There are a few things to notice here:</a:t>
            </a:r>
          </a:p>
          <a:p>
            <a:r>
              <a:rPr lang="en-US" b="1" dirty="0"/>
              <a:t>Text searches are not case sensitive.</a:t>
            </a:r>
            <a:r>
              <a:rPr lang="en-US" dirty="0"/>
              <a:t> This means that [category] and [</a:t>
            </a:r>
            <a:r>
              <a:rPr lang="en-US" dirty="0" err="1"/>
              <a:t>CaTeGory</a:t>
            </a:r>
            <a:r>
              <a:rPr lang="en-US" dirty="0"/>
              <a:t>] will return the same results. When you put the text within double quotes (“”), you are looking for an exact match, which means that the exact string must match what is inside the double quotes. This is why [category\/health] and [“category/health”] will return different results</a:t>
            </a:r>
          </a:p>
          <a:p>
            <a:r>
              <a:rPr lang="en-US" b="1" dirty="0"/>
              <a:t>You can use the wildcard symbols [*] or [?] in searches.</a:t>
            </a:r>
            <a:r>
              <a:rPr lang="en-US" dirty="0"/>
              <a:t> [*] means any number of characters, and [?] means only one character</a:t>
            </a:r>
          </a:p>
          <a:p>
            <a:endParaRPr lang="en-US" dirty="0"/>
          </a:p>
        </p:txBody>
      </p:sp>
    </p:spTree>
    <p:extLst>
      <p:ext uri="{BB962C8B-B14F-4D97-AF65-F5344CB8AC3E}">
        <p14:creationId xmlns:p14="http://schemas.microsoft.com/office/powerpoint/2010/main" val="428955682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sp>
        <p:nvSpPr>
          <p:cNvPr id="2" name="Content Placeholder 1"/>
          <p:cNvSpPr>
            <a:spLocks noGrp="1"/>
          </p:cNvSpPr>
          <p:nvPr>
            <p:ph idx="1"/>
          </p:nvPr>
        </p:nvSpPr>
        <p:spPr>
          <a:xfrm>
            <a:off x="609600" y="1447800"/>
            <a:ext cx="8077200" cy="5257800"/>
          </a:xfrm>
        </p:spPr>
        <p:txBody>
          <a:bodyPr>
            <a:normAutofit fontScale="70000" lnSpcReduction="20000"/>
          </a:bodyPr>
          <a:lstStyle/>
          <a:p>
            <a:r>
              <a:rPr lang="en-US" dirty="0"/>
              <a:t>In </a:t>
            </a:r>
            <a:r>
              <a:rPr lang="en-US" dirty="0" err="1"/>
              <a:t>Kibana</a:t>
            </a:r>
            <a:r>
              <a:rPr lang="en-US" dirty="0"/>
              <a:t>, you can search for data inside specific fields. To do that, you need to use the following format</a:t>
            </a:r>
            <a:r>
              <a:rPr lang="en-US" dirty="0" smtClean="0"/>
              <a:t>:  &amp;</a:t>
            </a:r>
            <a:r>
              <a:rPr lang="en-US" dirty="0" err="1" smtClean="0"/>
              <a:t>lt:fieldname&amp;gt</a:t>
            </a:r>
            <a:r>
              <a:rPr lang="en-US" dirty="0" smtClean="0"/>
              <a:t>;:search</a:t>
            </a:r>
          </a:p>
          <a:p>
            <a:endParaRPr lang="en-US" dirty="0"/>
          </a:p>
          <a:p>
            <a:r>
              <a:rPr lang="en-US" dirty="0"/>
              <a:t>Run the following searches to see what you get (some will return no results):</a:t>
            </a:r>
          </a:p>
          <a:p>
            <a:r>
              <a:rPr lang="en-US" dirty="0" err="1"/>
              <a:t>geoip.country_name:Canada</a:t>
            </a:r>
            <a:endParaRPr lang="en-US" dirty="0"/>
          </a:p>
          <a:p>
            <a:r>
              <a:rPr lang="en-US" dirty="0" err="1"/>
              <a:t>name:chrome</a:t>
            </a:r>
            <a:endParaRPr lang="en-US" dirty="0"/>
          </a:p>
          <a:p>
            <a:r>
              <a:rPr lang="en-US" dirty="0" err="1"/>
              <a:t>name:Chrome</a:t>
            </a:r>
            <a:endParaRPr lang="en-US" dirty="0"/>
          </a:p>
          <a:p>
            <a:r>
              <a:rPr lang="en-US" dirty="0" err="1"/>
              <a:t>name:Chr</a:t>
            </a:r>
            <a:r>
              <a:rPr lang="en-US" dirty="0"/>
              <a:t>*</a:t>
            </a:r>
          </a:p>
          <a:p>
            <a:r>
              <a:rPr lang="en-US" dirty="0"/>
              <a:t>response:200</a:t>
            </a:r>
          </a:p>
          <a:p>
            <a:r>
              <a:rPr lang="en-US" dirty="0"/>
              <a:t>bytes:65</a:t>
            </a:r>
          </a:p>
          <a:p>
            <a:r>
              <a:rPr lang="en-US" dirty="0"/>
              <a:t>bytes:[65 TO *]</a:t>
            </a:r>
          </a:p>
          <a:p>
            <a:r>
              <a:rPr lang="en-US" dirty="0"/>
              <a:t>bytes:[65 TO 99]</a:t>
            </a:r>
          </a:p>
          <a:p>
            <a:r>
              <a:rPr lang="en-US" dirty="0"/>
              <a:t>bytes:{65 TO 99}</a:t>
            </a:r>
          </a:p>
          <a:p>
            <a:r>
              <a:rPr lang="en-US" dirty="0"/>
              <a:t>_</a:t>
            </a:r>
            <a:r>
              <a:rPr lang="en-US" dirty="0" err="1"/>
              <a:t>exists_:name</a:t>
            </a:r>
            <a:endParaRPr lang="en-US" dirty="0"/>
          </a:p>
          <a:p>
            <a:r>
              <a:rPr lang="en-US" dirty="0"/>
              <a:t>There are a few things to notice here:</a:t>
            </a:r>
          </a:p>
          <a:p>
            <a:r>
              <a:rPr lang="en-US" dirty="0"/>
              <a:t>Field-level searches depend on the type of field. </a:t>
            </a:r>
            <a:r>
              <a:rPr lang="en-US" dirty="0" smtClean="0"/>
              <a:t>  All fields </a:t>
            </a:r>
            <a:r>
              <a:rPr lang="en-US" dirty="0"/>
              <a:t>are not analyzed by default, which means that searches are case-sensitive and cannot use wildcard searches. The reason we save all of the fields as “not analyzed” is to save space in the index because the data is also duplicated in an analyzed field called </a:t>
            </a:r>
            <a:r>
              <a:rPr lang="en-US" b="1" dirty="0"/>
              <a:t>_source</a:t>
            </a:r>
            <a:endParaRPr lang="en-US" dirty="0"/>
          </a:p>
          <a:p>
            <a:r>
              <a:rPr lang="en-US" dirty="0"/>
              <a:t>You can search a range within a field. If you use brackets [], this means that the results are inclusive. If you use {}, this means that the results are exclusive</a:t>
            </a:r>
          </a:p>
          <a:p>
            <a:r>
              <a:rPr lang="en-US" dirty="0"/>
              <a:t>Using the </a:t>
            </a:r>
            <a:r>
              <a:rPr lang="en-US" b="1" dirty="0"/>
              <a:t>_exists_</a:t>
            </a:r>
            <a:r>
              <a:rPr lang="en-US" dirty="0"/>
              <a:t> prefix for a field will search the documents to see if the field exists</a:t>
            </a:r>
          </a:p>
          <a:p>
            <a:r>
              <a:rPr lang="en-US" dirty="0"/>
              <a:t>When using a range, you need to follow a very strict format and use capital letters TO </a:t>
            </a:r>
            <a:r>
              <a:rPr lang="en-US" dirty="0" err="1"/>
              <a:t>to</a:t>
            </a:r>
            <a:r>
              <a:rPr lang="en-US" dirty="0"/>
              <a:t> specify the range</a:t>
            </a:r>
          </a:p>
          <a:p>
            <a:endParaRPr lang="en-US" dirty="0"/>
          </a:p>
        </p:txBody>
      </p:sp>
    </p:spTree>
    <p:extLst>
      <p:ext uri="{BB962C8B-B14F-4D97-AF65-F5344CB8AC3E}">
        <p14:creationId xmlns:p14="http://schemas.microsoft.com/office/powerpoint/2010/main" val="69834754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sp>
        <p:nvSpPr>
          <p:cNvPr id="2" name="Content Placeholder 1"/>
          <p:cNvSpPr>
            <a:spLocks noGrp="1"/>
          </p:cNvSpPr>
          <p:nvPr>
            <p:ph idx="1"/>
          </p:nvPr>
        </p:nvSpPr>
        <p:spPr>
          <a:xfrm>
            <a:off x="609600" y="1447800"/>
            <a:ext cx="8077200" cy="5257800"/>
          </a:xfrm>
        </p:spPr>
        <p:txBody>
          <a:bodyPr>
            <a:normAutofit/>
          </a:bodyPr>
          <a:lstStyle/>
          <a:p>
            <a:r>
              <a:rPr lang="en-US" b="1" dirty="0"/>
              <a:t>Logical Statements</a:t>
            </a:r>
          </a:p>
          <a:p>
            <a:r>
              <a:rPr lang="en-US" dirty="0"/>
              <a:t>You can use logical statements in searches in these ways:</a:t>
            </a:r>
          </a:p>
          <a:p>
            <a:r>
              <a:rPr lang="en-US" dirty="0"/>
              <a:t>USA AND Firefox</a:t>
            </a:r>
          </a:p>
          <a:p>
            <a:r>
              <a:rPr lang="en-US" dirty="0"/>
              <a:t>USA OR Firefox</a:t>
            </a:r>
          </a:p>
          <a:p>
            <a:r>
              <a:rPr lang="en-US" dirty="0"/>
              <a:t>(USA AND Firefox) OR Windows</a:t>
            </a:r>
          </a:p>
          <a:p>
            <a:r>
              <a:rPr lang="en-US" dirty="0"/>
              <a:t>-USA</a:t>
            </a:r>
          </a:p>
          <a:p>
            <a:r>
              <a:rPr lang="en-US" dirty="0"/>
              <a:t>!USA</a:t>
            </a:r>
          </a:p>
          <a:p>
            <a:r>
              <a:rPr lang="en-US" dirty="0"/>
              <a:t>+USA</a:t>
            </a:r>
          </a:p>
          <a:p>
            <a:r>
              <a:rPr lang="en-US" dirty="0"/>
              <a:t>NOT USA</a:t>
            </a:r>
          </a:p>
          <a:p>
            <a:r>
              <a:rPr lang="en-US" dirty="0"/>
              <a:t>There are a few things to understand here:</a:t>
            </a:r>
          </a:p>
          <a:p>
            <a:r>
              <a:rPr lang="en-US" dirty="0"/>
              <a:t>You need to make sure that you use the proper format such as capital letters to define logical terms like AND or </a:t>
            </a:r>
            <a:r>
              <a:rPr lang="en-US" dirty="0" err="1"/>
              <a:t>OR</a:t>
            </a:r>
            <a:endParaRPr lang="en-US" dirty="0"/>
          </a:p>
          <a:p>
            <a:r>
              <a:rPr lang="en-US" dirty="0"/>
              <a:t>You can use parentheses to define complex, logical statements</a:t>
            </a:r>
          </a:p>
          <a:p>
            <a:r>
              <a:rPr lang="en-US" dirty="0"/>
              <a:t>You can use -,! and NOT to define negative terms</a:t>
            </a:r>
          </a:p>
        </p:txBody>
      </p:sp>
    </p:spTree>
    <p:extLst>
      <p:ext uri="{BB962C8B-B14F-4D97-AF65-F5344CB8AC3E}">
        <p14:creationId xmlns:p14="http://schemas.microsoft.com/office/powerpoint/2010/main" val="25512069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00845"/>
            <a:ext cx="7315200" cy="1154097"/>
          </a:xfrm>
        </p:spPr>
        <p:txBody>
          <a:bodyPr/>
          <a:lstStyle/>
          <a:p>
            <a:r>
              <a:rPr lang="en-US" dirty="0" err="1" smtClean="0"/>
              <a:t>Kibana</a:t>
            </a:r>
            <a:r>
              <a:rPr lang="en-US" dirty="0" smtClean="0"/>
              <a:t> </a:t>
            </a:r>
            <a:r>
              <a:rPr lang="en-US" dirty="0" err="1" smtClean="0"/>
              <a:t>Kibana</a:t>
            </a:r>
            <a:r>
              <a:rPr lang="en-US" dirty="0" smtClean="0"/>
              <a:t> Search Syntax</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sp>
        <p:nvSpPr>
          <p:cNvPr id="2" name="Content Placeholder 1"/>
          <p:cNvSpPr>
            <a:spLocks noGrp="1"/>
          </p:cNvSpPr>
          <p:nvPr>
            <p:ph idx="1"/>
          </p:nvPr>
        </p:nvSpPr>
        <p:spPr>
          <a:xfrm>
            <a:off x="609600" y="1447800"/>
            <a:ext cx="8077200" cy="5257800"/>
          </a:xfrm>
        </p:spPr>
        <p:txBody>
          <a:bodyPr>
            <a:normAutofit/>
          </a:bodyPr>
          <a:lstStyle/>
          <a:p>
            <a:r>
              <a:rPr lang="en-US" b="1" dirty="0"/>
              <a:t>Escaping special characters</a:t>
            </a:r>
          </a:p>
          <a:p>
            <a:r>
              <a:rPr lang="en-US" dirty="0"/>
              <a:t>All special characters need to be properly escaped. The following is a list of all available special characters:</a:t>
            </a:r>
          </a:p>
          <a:p>
            <a:r>
              <a:rPr lang="en-US" dirty="0"/>
              <a:t>+ – &amp;&amp; || ! ( ) { } [ ] ^ ” ~ * ? </a:t>
            </a:r>
            <a:r>
              <a:rPr lang="en-US"/>
              <a:t>: \</a:t>
            </a:r>
          </a:p>
        </p:txBody>
      </p:sp>
    </p:spTree>
    <p:extLst>
      <p:ext uri="{BB962C8B-B14F-4D97-AF65-F5344CB8AC3E}">
        <p14:creationId xmlns:p14="http://schemas.microsoft.com/office/powerpoint/2010/main" val="428047749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Installing </a:t>
            </a:r>
            <a:r>
              <a:rPr lang="en-US" dirty="0" err="1" smtClean="0"/>
              <a:t>Kibana</a:t>
            </a:r>
            <a:endParaRPr lang="en-US" dirty="0" smtClean="0"/>
          </a:p>
          <a:p>
            <a:r>
              <a:rPr lang="en-US" dirty="0" smtClean="0"/>
              <a:t>Configuring </a:t>
            </a:r>
            <a:r>
              <a:rPr lang="en-US" dirty="0" err="1" smtClean="0"/>
              <a:t>Kibana</a:t>
            </a:r>
            <a:endParaRPr lang="en-US" dirty="0" smtClean="0"/>
          </a:p>
          <a:p>
            <a:r>
              <a:rPr lang="en-US" dirty="0" smtClean="0"/>
              <a:t>Running </a:t>
            </a:r>
            <a:r>
              <a:rPr lang="en-US" dirty="0" err="1" smtClean="0"/>
              <a:t>Kibana</a:t>
            </a:r>
            <a:endParaRPr lang="en-US" dirty="0" smtClean="0"/>
          </a:p>
          <a:p>
            <a:r>
              <a:rPr lang="en-US" dirty="0" smtClean="0"/>
              <a:t>Dashboard</a:t>
            </a:r>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94</a:t>
            </a:fld>
            <a:endParaRPr lang="en-US"/>
          </a:p>
        </p:txBody>
      </p:sp>
    </p:spTree>
    <p:extLst>
      <p:ext uri="{BB962C8B-B14F-4D97-AF65-F5344CB8AC3E}">
        <p14:creationId xmlns:p14="http://schemas.microsoft.com/office/powerpoint/2010/main" val="2233449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2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ELK in Production</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The </a:t>
            </a:r>
            <a:r>
              <a:rPr lang="en-US" altLang="en-US" sz="2800" dirty="0" err="1">
                <a:latin typeface="Segoe UI" panose="020B0502040204020203" pitchFamily="34" charset="0"/>
                <a:cs typeface="Segoe UI" panose="020B0502040204020203" pitchFamily="34" charset="0"/>
              </a:rPr>
              <a:t>Kibana</a:t>
            </a:r>
            <a:r>
              <a:rPr lang="en-US" altLang="en-US" sz="2800" dirty="0">
                <a:latin typeface="Segoe UI" panose="020B0502040204020203" pitchFamily="34" charset="0"/>
                <a:cs typeface="Segoe UI" panose="020B0502040204020203" pitchFamily="34" charset="0"/>
              </a:rPr>
              <a:t> Discover Page</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The Visualize </a:t>
            </a:r>
            <a:r>
              <a:rPr lang="en-US" altLang="en-US" sz="2800" dirty="0" smtClean="0">
                <a:latin typeface="Segoe UI" panose="020B0502040204020203" pitchFamily="34" charset="0"/>
                <a:cs typeface="Segoe UI" panose="020B0502040204020203" pitchFamily="34" charset="0"/>
              </a:rPr>
              <a:t>Page</a:t>
            </a:r>
            <a:endParaRPr lang="en-US" altLang="en-US" sz="2800" dirty="0"/>
          </a:p>
          <a:p>
            <a:pPr marL="617220" lvl="1" indent="-342900" eaLnBrk="0" fontAlgn="base" hangingPunct="0">
              <a:spcBef>
                <a:spcPct val="0"/>
              </a:spcBef>
              <a:spcAft>
                <a:spcPct val="0"/>
              </a:spcAft>
              <a:buClrTx/>
              <a:buFont typeface="+mj-lt"/>
              <a:buAutoNum type="arabicPeriod"/>
            </a:pPr>
            <a:r>
              <a:rPr lang="en-US" altLang="en-US" sz="2800" dirty="0">
                <a:latin typeface="Segoe UI" panose="020B0502040204020203" pitchFamily="34" charset="0"/>
                <a:cs typeface="Segoe UI" panose="020B0502040204020203" pitchFamily="34" charset="0"/>
              </a:rPr>
              <a:t>Settings and Configuration</a:t>
            </a:r>
            <a:endParaRPr lang="en-US" altLang="en-US" sz="2800" dirty="0"/>
          </a:p>
        </p:txBody>
      </p:sp>
      <p:sp>
        <p:nvSpPr>
          <p:cNvPr id="5" name="Slide Number Placeholder 4"/>
          <p:cNvSpPr>
            <a:spLocks noGrp="1"/>
          </p:cNvSpPr>
          <p:nvPr>
            <p:ph type="sldNum" sz="quarter" idx="12"/>
          </p:nvPr>
        </p:nvSpPr>
        <p:spPr/>
        <p:txBody>
          <a:bodyPr/>
          <a:lstStyle/>
          <a:p>
            <a:fld id="{2413AE55-7CCA-47E3-92F9-1680A267B0D2}" type="slidenum">
              <a:rPr lang="en-US" smtClean="0"/>
              <a:t>95</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a:t>
            </a:r>
            <a:r>
              <a:rPr lang="en-US" dirty="0" smtClean="0"/>
              <a:t>5: ELK in Production</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r>
              <a:rPr lang="en-US" dirty="0"/>
              <a:t>Save and index all of the log files that it receives (sounds obvious, right?)</a:t>
            </a:r>
          </a:p>
          <a:p>
            <a:r>
              <a:rPr lang="en-US" dirty="0"/>
              <a:t>Operate when the production system is overloaded or even failing (because that’s when most issues occur, isn’t it?)</a:t>
            </a:r>
          </a:p>
          <a:p>
            <a:r>
              <a:rPr lang="en-US" dirty="0"/>
              <a:t>Keep the log data protected from unauthorized access</a:t>
            </a:r>
          </a:p>
          <a:p>
            <a:r>
              <a:rPr lang="en-US" dirty="0"/>
              <a:t>Have maintainable approaches to data retention policies, upgrades, and more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spTree>
    <p:extLst>
      <p:ext uri="{BB962C8B-B14F-4D97-AF65-F5344CB8AC3E}">
        <p14:creationId xmlns:p14="http://schemas.microsoft.com/office/powerpoint/2010/main" val="3663666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Don’t Lose Log Data</a:t>
            </a:r>
            <a:endParaRPr lang="en-US" dirty="0"/>
          </a:p>
        </p:txBody>
      </p:sp>
      <p:sp>
        <p:nvSpPr>
          <p:cNvPr id="7" name="Content Placeholder 6"/>
          <p:cNvSpPr>
            <a:spLocks noGrp="1"/>
          </p:cNvSpPr>
          <p:nvPr>
            <p:ph idx="1"/>
          </p:nvPr>
        </p:nvSpPr>
        <p:spPr>
          <a:xfrm>
            <a:off x="-1239" y="1304430"/>
            <a:ext cx="7621239" cy="4747561"/>
          </a:xfrm>
        </p:spPr>
        <p:txBody>
          <a:bodyPr>
            <a:normAutofit/>
          </a:bodyPr>
          <a:lstStyle/>
          <a:p>
            <a:r>
              <a:rPr lang="en-US" dirty="0"/>
              <a:t>If you are troubleshooting an issue and go over a set of events, it only takes missing one log line to get incorrect results. Every log event must be captured. For example, you’re viewing a set of events in MySQL that ends with a database exception. If you lose one of the events, it might be impossible to pinpoint the cause of the problem.</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spTree>
    <p:extLst>
      <p:ext uri="{BB962C8B-B14F-4D97-AF65-F5344CB8AC3E}">
        <p14:creationId xmlns:p14="http://schemas.microsoft.com/office/powerpoint/2010/main" val="5354528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normAutofit fontScale="90000"/>
          </a:bodyPr>
          <a:lstStyle/>
          <a:p>
            <a:r>
              <a:rPr lang="en-US" dirty="0" smtClean="0"/>
              <a:t>Use </a:t>
            </a:r>
            <a:r>
              <a:rPr lang="en-US" dirty="0" err="1" smtClean="0"/>
              <a:t>Redis</a:t>
            </a:r>
            <a:r>
              <a:rPr lang="en-US" dirty="0" smtClean="0"/>
              <a:t> or some other pooling architecture</a:t>
            </a:r>
            <a:endParaRPr lang="en-US" dirty="0"/>
          </a:p>
        </p:txBody>
      </p:sp>
      <p:sp>
        <p:nvSpPr>
          <p:cNvPr id="7" name="Content Placeholder 6"/>
          <p:cNvSpPr>
            <a:spLocks noGrp="1"/>
          </p:cNvSpPr>
          <p:nvPr>
            <p:ph idx="1"/>
          </p:nvPr>
        </p:nvSpPr>
        <p:spPr>
          <a:xfrm>
            <a:off x="-1239" y="1304430"/>
            <a:ext cx="7621239" cy="4747561"/>
          </a:xfrm>
        </p:spPr>
        <p:txBody>
          <a:bodyPr>
            <a:normAutofit/>
          </a:bodyPr>
          <a:lstStyle/>
          <a:p>
            <a:r>
              <a:rPr lang="en-US" dirty="0"/>
              <a:t>Place a </a:t>
            </a:r>
            <a:r>
              <a:rPr lang="en-US" dirty="0" err="1"/>
              <a:t>Redis</a:t>
            </a:r>
            <a:r>
              <a:rPr lang="en-US" dirty="0"/>
              <a:t> server in front of your </a:t>
            </a:r>
            <a:r>
              <a:rPr lang="en-US" dirty="0" err="1"/>
              <a:t>Logstash</a:t>
            </a:r>
            <a:r>
              <a:rPr lang="en-US" dirty="0"/>
              <a:t> machine that will be the entry point for all log events that are shipped to your system. It will then buffer the data until the downstream components have enough resources to index. </a:t>
            </a:r>
            <a:r>
              <a:rPr lang="en-US" dirty="0" err="1"/>
              <a:t>Elasticsearch</a:t>
            </a:r>
            <a:r>
              <a:rPr lang="en-US" dirty="0"/>
              <a:t> is the engine at the heart of ELK. It is very susceptible to load, which means you need to be extremely careful when indexing and increasing your amount of documents. When </a:t>
            </a:r>
            <a:r>
              <a:rPr lang="en-US" dirty="0" err="1"/>
              <a:t>Elasticsearch</a:t>
            </a:r>
            <a:r>
              <a:rPr lang="en-US" dirty="0"/>
              <a:t> is busy, </a:t>
            </a:r>
            <a:r>
              <a:rPr lang="en-US" dirty="0" err="1"/>
              <a:t>Logstash</a:t>
            </a:r>
            <a:r>
              <a:rPr lang="en-US" dirty="0"/>
              <a:t> works slower than normal — which is where </a:t>
            </a:r>
            <a:r>
              <a:rPr lang="en-US" dirty="0" err="1"/>
              <a:t>Redis</a:t>
            </a:r>
            <a:r>
              <a:rPr lang="en-US" dirty="0"/>
              <a:t> comes in, accumulating more documents that can then be pushed to </a:t>
            </a:r>
            <a:r>
              <a:rPr lang="en-US" dirty="0" err="1"/>
              <a:t>Elasticsearch</a:t>
            </a:r>
            <a:r>
              <a:rPr lang="en-US" dirty="0"/>
              <a:t>. This is critical not to lose log events.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pic>
        <p:nvPicPr>
          <p:cNvPr id="2" name="Picture 1"/>
          <p:cNvPicPr>
            <a:picLocks noChangeAspect="1"/>
          </p:cNvPicPr>
          <p:nvPr/>
        </p:nvPicPr>
        <p:blipFill>
          <a:blip r:embed="rId2"/>
          <a:stretch>
            <a:fillRect/>
          </a:stretch>
        </p:blipFill>
        <p:spPr>
          <a:xfrm>
            <a:off x="3048000" y="4601143"/>
            <a:ext cx="5791200" cy="2162048"/>
          </a:xfrm>
          <a:prstGeom prst="rect">
            <a:avLst/>
          </a:prstGeom>
        </p:spPr>
      </p:pic>
    </p:spTree>
    <p:extLst>
      <p:ext uri="{BB962C8B-B14F-4D97-AF65-F5344CB8AC3E}">
        <p14:creationId xmlns:p14="http://schemas.microsoft.com/office/powerpoint/2010/main" val="1279890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97424</TotalTime>
  <Words>11624</Words>
  <Application>Microsoft Macintosh PowerPoint</Application>
  <PresentationFormat>On-screen Show (4:3)</PresentationFormat>
  <Paragraphs>1252</Paragraphs>
  <Slides>170</Slides>
  <Notes>31</Notes>
  <HiddenSlides>0</HiddenSlides>
  <MMClips>0</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Perspective</vt:lpstr>
      <vt:lpstr>Introduction to ELK</vt:lpstr>
      <vt:lpstr>Objective</vt:lpstr>
      <vt:lpstr>Overview</vt:lpstr>
      <vt:lpstr>Agenda</vt:lpstr>
      <vt:lpstr>Detailed Agenda</vt:lpstr>
      <vt:lpstr>Administrative Info</vt:lpstr>
      <vt:lpstr>Lecture and Lab</vt:lpstr>
      <vt:lpstr>Day 1 Agenda</vt:lpstr>
      <vt:lpstr>Who am I?</vt:lpstr>
      <vt:lpstr>Who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Module 1 ELK</vt:lpstr>
      <vt:lpstr>Lab #1– Installing ELK</vt:lpstr>
      <vt:lpstr>Module 2: Overview of Elasticsearch</vt:lpstr>
      <vt:lpstr>Objectives</vt:lpstr>
      <vt:lpstr> What is Elasticsearch?</vt:lpstr>
      <vt:lpstr> A Short Timeline for Elasticsearch </vt:lpstr>
      <vt:lpstr> Key Features of Elasticsearch</vt:lpstr>
      <vt:lpstr>Who uses Elasticsearch?</vt:lpstr>
      <vt:lpstr>Supported Operating Systems</vt:lpstr>
      <vt:lpstr>Supported Java Virtual Machines</vt:lpstr>
      <vt:lpstr> Sources to Obtain Elasticsearch</vt:lpstr>
      <vt:lpstr>How to Install Elasticsearch</vt:lpstr>
      <vt:lpstr>Is it working?</vt:lpstr>
      <vt:lpstr> Configuration Files </vt:lpstr>
      <vt:lpstr> Exploring your Cluster</vt:lpstr>
      <vt:lpstr>Index and Indices</vt:lpstr>
      <vt:lpstr>Documents</vt:lpstr>
      <vt:lpstr>Document Types</vt:lpstr>
      <vt:lpstr>Analysis</vt:lpstr>
      <vt:lpstr>Mappings</vt:lpstr>
      <vt:lpstr>Nodes and Clusters</vt:lpstr>
      <vt:lpstr>Primary Shards</vt:lpstr>
      <vt:lpstr>Replica Shards</vt:lpstr>
      <vt:lpstr>Clustering – Overview</vt:lpstr>
      <vt:lpstr>Shard Allocation</vt:lpstr>
      <vt:lpstr>Node Roles</vt:lpstr>
      <vt:lpstr>Indexing</vt:lpstr>
      <vt:lpstr>Key Points about Indexing</vt:lpstr>
      <vt:lpstr>Write Consistency</vt:lpstr>
      <vt:lpstr>Creating an Index in Elasticsearch</vt:lpstr>
      <vt:lpstr>Creating an Index in Elasticsearch</vt:lpstr>
      <vt:lpstr>Elasticsearch Query: Getting Information Out</vt:lpstr>
      <vt:lpstr>Elasticsearch Query: Getting Information Out</vt:lpstr>
      <vt:lpstr>URI Search</vt:lpstr>
      <vt:lpstr>More URI Search</vt:lpstr>
      <vt:lpstr>Removing Elasticsearch Data</vt:lpstr>
      <vt:lpstr>Removing Elasticsearch Data</vt:lpstr>
      <vt:lpstr>Elasticsearch plugins: Managing with KOPF</vt:lpstr>
      <vt:lpstr>Summary – Module 2: Elasticsearch</vt:lpstr>
      <vt:lpstr>Lab #2: Elasticsearch</vt:lpstr>
      <vt:lpstr>Module 3: Logstash</vt:lpstr>
      <vt:lpstr>Objectives</vt:lpstr>
      <vt:lpstr>Installing Logstash</vt:lpstr>
      <vt:lpstr>Installing Logstash – Package Manager</vt:lpstr>
      <vt:lpstr>Configuring Logstash –  Logstash Inputs</vt:lpstr>
      <vt:lpstr>Configuring Logstash –  Logstash Filters</vt:lpstr>
      <vt:lpstr>Configuring Logstash –  Logstash Outputs</vt:lpstr>
      <vt:lpstr>A Configuration Example</vt:lpstr>
      <vt:lpstr>A Configuration Example</vt:lpstr>
      <vt:lpstr>Logstash Plugins</vt:lpstr>
      <vt:lpstr>Logstash Plugins – Some Example Input Plugins</vt:lpstr>
      <vt:lpstr>Logstash Plugins – Some Example Input Plugins</vt:lpstr>
      <vt:lpstr>Logstash Plugins – Some Example Input Plugins</vt:lpstr>
      <vt:lpstr>Logstash Plugins – Some Example Input Plugins</vt:lpstr>
      <vt:lpstr>Logstash Plugins – Some Example Filter Plugins</vt:lpstr>
      <vt:lpstr>Logstash Plugins – Some Example Filter Plugins</vt:lpstr>
      <vt:lpstr>Logstash Plugins – Some Example Filter Plugins</vt:lpstr>
      <vt:lpstr>Logstash Plugins – Some Example Filter Plugins</vt:lpstr>
      <vt:lpstr>Logstash Plugins – Some Example Output Plugins</vt:lpstr>
      <vt:lpstr>Logstash Plugins – Some Example Output Plugins</vt:lpstr>
      <vt:lpstr>Logstash Plugins – Some Example Output Plugins</vt:lpstr>
      <vt:lpstr>Start Stashing!</vt:lpstr>
      <vt:lpstr>Summary – Module 3: Logstash</vt:lpstr>
      <vt:lpstr>Module 4: Kibana</vt:lpstr>
      <vt:lpstr>Objectives</vt:lpstr>
      <vt:lpstr>Kibana Installation</vt:lpstr>
      <vt:lpstr>Kibana Configuration</vt:lpstr>
      <vt:lpstr>Kibana Dashboard</vt:lpstr>
      <vt:lpstr>Kibana Loading Data in Kibana</vt:lpstr>
      <vt:lpstr>Kibana Loading Data in Kibana</vt:lpstr>
      <vt:lpstr>Kibana Kibana Search Syntax</vt:lpstr>
      <vt:lpstr>Kibana Kibana Search Syntax</vt:lpstr>
      <vt:lpstr>Kibana Kibana Search Syntax</vt:lpstr>
      <vt:lpstr>Kibana Kibana Search Syntax</vt:lpstr>
      <vt:lpstr>Summary</vt:lpstr>
      <vt:lpstr>Day 2 Agenda</vt:lpstr>
      <vt:lpstr>Module 5: ELK in Production</vt:lpstr>
      <vt:lpstr>Objectives</vt:lpstr>
      <vt:lpstr>Don’t Lose Log Data</vt:lpstr>
      <vt:lpstr>Use Redis or some other pooling architecture</vt:lpstr>
      <vt:lpstr>Keep Track of Logstash/Elasticserch Exceptions</vt:lpstr>
      <vt:lpstr>Growth and Bursts of Traffic</vt:lpstr>
      <vt:lpstr>ELK Elasticity</vt:lpstr>
      <vt:lpstr>Redis</vt:lpstr>
      <vt:lpstr>Logstash</vt:lpstr>
      <vt:lpstr>Elasticsearch Cluster</vt:lpstr>
      <vt:lpstr>Access Control</vt:lpstr>
      <vt:lpstr>Log Data Consistency</vt:lpstr>
      <vt:lpstr>Data Retention</vt:lpstr>
      <vt:lpstr>Component Upgrades</vt:lpstr>
      <vt:lpstr>Summary</vt:lpstr>
      <vt:lpstr>Module 6: Kibana Discover Page</vt:lpstr>
      <vt:lpstr>Objectives</vt:lpstr>
      <vt:lpstr>Discover</vt:lpstr>
      <vt:lpstr>Setting the Time Filter</vt:lpstr>
      <vt:lpstr>Searching your Data</vt:lpstr>
      <vt:lpstr>Searching your Data</vt:lpstr>
      <vt:lpstr>Starting a New Search</vt:lpstr>
      <vt:lpstr>Saving a Search</vt:lpstr>
      <vt:lpstr>Loading a Saved Search</vt:lpstr>
      <vt:lpstr>Changing Searched Indices</vt:lpstr>
      <vt:lpstr>Automatically Refresh</vt:lpstr>
      <vt:lpstr>Filtering by Field</vt:lpstr>
      <vt:lpstr>Filtering by Field</vt:lpstr>
      <vt:lpstr>Working with Filters</vt:lpstr>
      <vt:lpstr>Working with Filters</vt:lpstr>
      <vt:lpstr>Working with Filters</vt:lpstr>
      <vt:lpstr>Summary</vt:lpstr>
      <vt:lpstr>Module 7: Visualize and Dashboard pages</vt:lpstr>
      <vt:lpstr>Objectives</vt:lpstr>
      <vt:lpstr>Visualize</vt:lpstr>
      <vt:lpstr>Creating a new Visualization</vt:lpstr>
      <vt:lpstr>Creating a new Visualization</vt:lpstr>
      <vt:lpstr>Creating a new Visualization</vt:lpstr>
      <vt:lpstr>Automatically Refreshing</vt:lpstr>
      <vt:lpstr>Toolbar</vt:lpstr>
      <vt:lpstr>Aggregation Builder</vt:lpstr>
      <vt:lpstr>Aggregation Builder</vt:lpstr>
      <vt:lpstr>Working with Filters</vt:lpstr>
      <vt:lpstr>Area Charts – Y Axis</vt:lpstr>
      <vt:lpstr>Area Charts – X Axis</vt:lpstr>
      <vt:lpstr>Data Table – Y Axis</vt:lpstr>
      <vt:lpstr>Data Tables– X Axis</vt:lpstr>
      <vt:lpstr>Line Charts– Y Axis</vt:lpstr>
      <vt:lpstr>Line Charts– X Axis</vt:lpstr>
      <vt:lpstr>Line Charts– X Axis</vt:lpstr>
      <vt:lpstr>Kibana Dashboard</vt:lpstr>
      <vt:lpstr>Kibana Building a New Dashboard</vt:lpstr>
      <vt:lpstr>Kibana Customizing Dashboard Elements</vt:lpstr>
      <vt:lpstr>Kibana Building a New Dashboard</vt:lpstr>
      <vt:lpstr>Summary</vt:lpstr>
      <vt:lpstr>Module 8: Kibana Settings and Configuration</vt:lpstr>
      <vt:lpstr>Objectives</vt:lpstr>
      <vt:lpstr>Exploring the Settings Page</vt:lpstr>
      <vt:lpstr>The Indices Tab</vt:lpstr>
      <vt:lpstr>Configuring an Index Pattern</vt:lpstr>
      <vt:lpstr>Configuring an Index Pattern</vt:lpstr>
      <vt:lpstr>Configuring an Index Pattern</vt:lpstr>
      <vt:lpstr>Configuring an Index Pattern</vt:lpstr>
      <vt:lpstr>Other Indices Actions</vt:lpstr>
      <vt:lpstr>The Advanced Tab - Settings</vt:lpstr>
      <vt:lpstr>The Advanced Tab - Settings</vt:lpstr>
      <vt:lpstr>The Advanced Tab - Settings</vt:lpstr>
      <vt:lpstr>The Objects Tab - Settings</vt:lpstr>
      <vt:lpstr>The Objects Tab - Settings</vt:lpstr>
      <vt:lpstr>The Objects Tab - Settings</vt:lpstr>
      <vt:lpstr>The Objects Tab - Settings</vt:lpstr>
      <vt:lpstr>The Objects Tab - Settings</vt:lpstr>
      <vt:lpstr>The Objects Tab - Settings</vt:lpstr>
      <vt:lpstr>The About Tab - Settings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Fernando Pombeiro</cp:lastModifiedBy>
  <cp:revision>4224</cp:revision>
  <dcterms:created xsi:type="dcterms:W3CDTF">2013-02-28T05:35:21Z</dcterms:created>
  <dcterms:modified xsi:type="dcterms:W3CDTF">2017-01-25T20:28:47Z</dcterms:modified>
</cp:coreProperties>
</file>